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56" r:id="rId5"/>
    <p:sldId id="272" r:id="rId6"/>
    <p:sldId id="282" r:id="rId7"/>
    <p:sldId id="265" r:id="rId8"/>
    <p:sldId id="274" r:id="rId9"/>
    <p:sldId id="276" r:id="rId10"/>
    <p:sldId id="280" r:id="rId11"/>
    <p:sldId id="270" r:id="rId12"/>
    <p:sldId id="271" r:id="rId13"/>
    <p:sldId id="275" r:id="rId14"/>
    <p:sldId id="281"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Killian" initials="K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538"/>
    <a:srgbClr val="898989"/>
    <a:srgbClr val="003F80"/>
    <a:srgbClr val="007EB4"/>
    <a:srgbClr val="003E7F"/>
    <a:srgbClr val="000000"/>
    <a:srgbClr val="0091C9"/>
    <a:srgbClr val="168E60"/>
    <a:srgbClr val="F5CD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0BD965-E914-45B6-9768-89AA0D2DF71E}" v="20" dt="2020-04-17T00:07:51.4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636"/>
  </p:normalViewPr>
  <p:slideViewPr>
    <p:cSldViewPr snapToGrid="0" snapToObjects="1">
      <p:cViewPr varScale="1">
        <p:scale>
          <a:sx n="88" d="100"/>
          <a:sy n="88" d="100"/>
        </p:scale>
        <p:origin x="1080" y="84"/>
      </p:cViewPr>
      <p:guideLst/>
    </p:cSldViewPr>
  </p:slideViewPr>
  <p:outlineViewPr>
    <p:cViewPr>
      <p:scale>
        <a:sx n="33" d="100"/>
        <a:sy n="33" d="100"/>
      </p:scale>
      <p:origin x="0" y="-5464"/>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d, Noah" userId="fcd389a3-a9b9-493a-9db6-b2418f202aaa" providerId="ADAL" clId="{A80BD965-E914-45B6-9768-89AA0D2DF71E}"/>
    <pc:docChg chg="undo custSel addSld modSld sldOrd">
      <pc:chgData name="Brod, Noah" userId="fcd389a3-a9b9-493a-9db6-b2418f202aaa" providerId="ADAL" clId="{A80BD965-E914-45B6-9768-89AA0D2DF71E}" dt="2020-04-22T18:39:58.338" v="1372" actId="20577"/>
      <pc:docMkLst>
        <pc:docMk/>
      </pc:docMkLst>
      <pc:sldChg chg="modSp mod">
        <pc:chgData name="Brod, Noah" userId="fcd389a3-a9b9-493a-9db6-b2418f202aaa" providerId="ADAL" clId="{A80BD965-E914-45B6-9768-89AA0D2DF71E}" dt="2020-04-22T17:02:36.011" v="878" actId="20577"/>
        <pc:sldMkLst>
          <pc:docMk/>
          <pc:sldMk cId="893455809" sldId="265"/>
        </pc:sldMkLst>
        <pc:spChg chg="mod">
          <ac:chgData name="Brod, Noah" userId="fcd389a3-a9b9-493a-9db6-b2418f202aaa" providerId="ADAL" clId="{A80BD965-E914-45B6-9768-89AA0D2DF71E}" dt="2020-04-22T17:02:36.011" v="878" actId="20577"/>
          <ac:spMkLst>
            <pc:docMk/>
            <pc:sldMk cId="893455809" sldId="265"/>
            <ac:spMk id="3" creationId="{2D92A7CD-EEF0-458B-8DFE-0CF30E17352E}"/>
          </ac:spMkLst>
        </pc:spChg>
      </pc:sldChg>
      <pc:sldChg chg="ord">
        <pc:chgData name="Brod, Noah" userId="fcd389a3-a9b9-493a-9db6-b2418f202aaa" providerId="ADAL" clId="{A80BD965-E914-45B6-9768-89AA0D2DF71E}" dt="2020-04-08T17:26:36.740" v="825"/>
        <pc:sldMkLst>
          <pc:docMk/>
          <pc:sldMk cId="2153861582" sldId="270"/>
        </pc:sldMkLst>
      </pc:sldChg>
      <pc:sldChg chg="modSp mod">
        <pc:chgData name="Brod, Noah" userId="fcd389a3-a9b9-493a-9db6-b2418f202aaa" providerId="ADAL" clId="{A80BD965-E914-45B6-9768-89AA0D2DF71E}" dt="2020-04-22T17:02:14.498" v="835" actId="20577"/>
        <pc:sldMkLst>
          <pc:docMk/>
          <pc:sldMk cId="1026432868" sldId="272"/>
        </pc:sldMkLst>
        <pc:spChg chg="mod">
          <ac:chgData name="Brod, Noah" userId="fcd389a3-a9b9-493a-9db6-b2418f202aaa" providerId="ADAL" clId="{A80BD965-E914-45B6-9768-89AA0D2DF71E}" dt="2020-04-22T17:02:14.498" v="835" actId="20577"/>
          <ac:spMkLst>
            <pc:docMk/>
            <pc:sldMk cId="1026432868" sldId="272"/>
            <ac:spMk id="5" creationId="{104506C3-946A-46F1-B6D1-7A8B386DBF8E}"/>
          </ac:spMkLst>
        </pc:spChg>
      </pc:sldChg>
      <pc:sldChg chg="add">
        <pc:chgData name="Brod, Noah" userId="fcd389a3-a9b9-493a-9db6-b2418f202aaa" providerId="ADAL" clId="{A80BD965-E914-45B6-9768-89AA0D2DF71E}" dt="2020-04-07T17:37:15.271" v="2"/>
        <pc:sldMkLst>
          <pc:docMk/>
          <pc:sldMk cId="3822261" sldId="273"/>
        </pc:sldMkLst>
      </pc:sldChg>
      <pc:sldChg chg="modSp add mod">
        <pc:chgData name="Brod, Noah" userId="fcd389a3-a9b9-493a-9db6-b2418f202aaa" providerId="ADAL" clId="{A80BD965-E914-45B6-9768-89AA0D2DF71E}" dt="2020-04-22T17:02:59.201" v="974" actId="20577"/>
        <pc:sldMkLst>
          <pc:docMk/>
          <pc:sldMk cId="2302556957" sldId="274"/>
        </pc:sldMkLst>
        <pc:spChg chg="mod">
          <ac:chgData name="Brod, Noah" userId="fcd389a3-a9b9-493a-9db6-b2418f202aaa" providerId="ADAL" clId="{A80BD965-E914-45B6-9768-89AA0D2DF71E}" dt="2020-04-08T17:00:39.311" v="33" actId="20577"/>
          <ac:spMkLst>
            <pc:docMk/>
            <pc:sldMk cId="2302556957" sldId="274"/>
            <ac:spMk id="2" creationId="{BA135C4F-4D7D-4DF3-A5E7-735ECCFADC02}"/>
          </ac:spMkLst>
        </pc:spChg>
        <pc:spChg chg="mod">
          <ac:chgData name="Brod, Noah" userId="fcd389a3-a9b9-493a-9db6-b2418f202aaa" providerId="ADAL" clId="{A80BD965-E914-45B6-9768-89AA0D2DF71E}" dt="2020-04-22T17:02:59.201" v="974" actId="20577"/>
          <ac:spMkLst>
            <pc:docMk/>
            <pc:sldMk cId="2302556957" sldId="274"/>
            <ac:spMk id="3" creationId="{E526FC4B-64B6-4208-AE2A-2F1C748B629F}"/>
          </ac:spMkLst>
        </pc:spChg>
        <pc:spChg chg="mod">
          <ac:chgData name="Brod, Noah" userId="fcd389a3-a9b9-493a-9db6-b2418f202aaa" providerId="ADAL" clId="{A80BD965-E914-45B6-9768-89AA0D2DF71E}" dt="2020-04-08T17:00:44.529" v="34" actId="20577"/>
          <ac:spMkLst>
            <pc:docMk/>
            <pc:sldMk cId="2302556957" sldId="274"/>
            <ac:spMk id="5" creationId="{81722EB4-2D8C-4745-925A-1B55196AD83F}"/>
          </ac:spMkLst>
        </pc:spChg>
      </pc:sldChg>
      <pc:sldChg chg="modSp add mod">
        <pc:chgData name="Brod, Noah" userId="fcd389a3-a9b9-493a-9db6-b2418f202aaa" providerId="ADAL" clId="{A80BD965-E914-45B6-9768-89AA0D2DF71E}" dt="2020-04-22T18:39:58.338" v="1372" actId="20577"/>
        <pc:sldMkLst>
          <pc:docMk/>
          <pc:sldMk cId="1429224353" sldId="275"/>
        </pc:sldMkLst>
        <pc:spChg chg="mod">
          <ac:chgData name="Brod, Noah" userId="fcd389a3-a9b9-493a-9db6-b2418f202aaa" providerId="ADAL" clId="{A80BD965-E914-45B6-9768-89AA0D2DF71E}" dt="2020-04-22T18:39:58.338" v="1372" actId="20577"/>
          <ac:spMkLst>
            <pc:docMk/>
            <pc:sldMk cId="1429224353" sldId="275"/>
            <ac:spMk id="3" creationId="{ACF0E2FC-B6E3-4B34-AFFF-7F9F27777157}"/>
          </ac:spMkLst>
        </pc:spChg>
        <pc:spChg chg="mod">
          <ac:chgData name="Brod, Noah" userId="fcd389a3-a9b9-493a-9db6-b2418f202aaa" providerId="ADAL" clId="{A80BD965-E914-45B6-9768-89AA0D2DF71E}" dt="2020-04-08T17:10:32.447" v="445" actId="20577"/>
          <ac:spMkLst>
            <pc:docMk/>
            <pc:sldMk cId="1429224353" sldId="275"/>
            <ac:spMk id="5" creationId="{5D6546D7-EBF6-4AB9-AEE9-2BB0C7C16FE7}"/>
          </ac:spMkLst>
        </pc:spChg>
      </pc:sldChg>
      <pc:sldChg chg="modSp mod">
        <pc:chgData name="Brod, Noah" userId="fcd389a3-a9b9-493a-9db6-b2418f202aaa" providerId="ADAL" clId="{A80BD965-E914-45B6-9768-89AA0D2DF71E}" dt="2020-04-22T17:04:48.856" v="1209" actId="20577"/>
        <pc:sldMkLst>
          <pc:docMk/>
          <pc:sldMk cId="2496828311" sldId="280"/>
        </pc:sldMkLst>
        <pc:spChg chg="mod">
          <ac:chgData name="Brod, Noah" userId="fcd389a3-a9b9-493a-9db6-b2418f202aaa" providerId="ADAL" clId="{A80BD965-E914-45B6-9768-89AA0D2DF71E}" dt="2020-04-22T17:04:48.856" v="1209" actId="20577"/>
          <ac:spMkLst>
            <pc:docMk/>
            <pc:sldMk cId="2496828311" sldId="280"/>
            <ac:spMk id="3" creationId="{ACF0E2FC-B6E3-4B34-AFFF-7F9F27777157}"/>
          </ac:spMkLst>
        </pc:spChg>
      </pc:sldChg>
    </pc:docChg>
  </pc:docChgLst>
  <pc:docChgLst>
    <pc:chgData name="Noah Brod" userId="fcd389a3-a9b9-493a-9db6-b2418f202aaa" providerId="ADAL" clId="{A80BD965-E914-45B6-9768-89AA0D2DF71E}"/>
    <pc:docChg chg="undo custSel addSld delSld modSld sldOrd">
      <pc:chgData name="Noah Brod" userId="fcd389a3-a9b9-493a-9db6-b2418f202aaa" providerId="ADAL" clId="{A80BD965-E914-45B6-9768-89AA0D2DF71E}" dt="2020-04-17T00:08:50.115" v="1526" actId="47"/>
      <pc:docMkLst>
        <pc:docMk/>
      </pc:docMkLst>
      <pc:sldChg chg="add del">
        <pc:chgData name="Noah Brod" userId="fcd389a3-a9b9-493a-9db6-b2418f202aaa" providerId="ADAL" clId="{A80BD965-E914-45B6-9768-89AA0D2DF71E}" dt="2020-04-09T20:00:56.349" v="4" actId="2696"/>
        <pc:sldMkLst>
          <pc:docMk/>
          <pc:sldMk cId="3377036358" sldId="258"/>
        </pc:sldMkLst>
      </pc:sldChg>
      <pc:sldChg chg="add del">
        <pc:chgData name="Noah Brod" userId="fcd389a3-a9b9-493a-9db6-b2418f202aaa" providerId="ADAL" clId="{A80BD965-E914-45B6-9768-89AA0D2DF71E}" dt="2020-04-09T20:00:56.349" v="4" actId="2696"/>
        <pc:sldMkLst>
          <pc:docMk/>
          <pc:sldMk cId="2007421345" sldId="259"/>
        </pc:sldMkLst>
      </pc:sldChg>
      <pc:sldChg chg="add del">
        <pc:chgData name="Noah Brod" userId="fcd389a3-a9b9-493a-9db6-b2418f202aaa" providerId="ADAL" clId="{A80BD965-E914-45B6-9768-89AA0D2DF71E}" dt="2020-04-09T20:00:56.349" v="4" actId="2696"/>
        <pc:sldMkLst>
          <pc:docMk/>
          <pc:sldMk cId="2031547705" sldId="260"/>
        </pc:sldMkLst>
      </pc:sldChg>
      <pc:sldChg chg="del">
        <pc:chgData name="Noah Brod" userId="fcd389a3-a9b9-493a-9db6-b2418f202aaa" providerId="ADAL" clId="{A80BD965-E914-45B6-9768-89AA0D2DF71E}" dt="2020-04-09T20:00:56.349" v="4" actId="2696"/>
        <pc:sldMkLst>
          <pc:docMk/>
          <pc:sldMk cId="1302094735" sldId="261"/>
        </pc:sldMkLst>
      </pc:sldChg>
      <pc:sldChg chg="modSp del mod">
        <pc:chgData name="Noah Brod" userId="fcd389a3-a9b9-493a-9db6-b2418f202aaa" providerId="ADAL" clId="{A80BD965-E914-45B6-9768-89AA0D2DF71E}" dt="2020-04-17T00:08:50.115" v="1526" actId="47"/>
        <pc:sldMkLst>
          <pc:docMk/>
          <pc:sldMk cId="2962539978" sldId="263"/>
        </pc:sldMkLst>
        <pc:spChg chg="mod">
          <ac:chgData name="Noah Brod" userId="fcd389a3-a9b9-493a-9db6-b2418f202aaa" providerId="ADAL" clId="{A80BD965-E914-45B6-9768-89AA0D2DF71E}" dt="2020-04-09T20:06:12.720" v="469" actId="20577"/>
          <ac:spMkLst>
            <pc:docMk/>
            <pc:sldMk cId="2962539978" sldId="263"/>
            <ac:spMk id="2" creationId="{97AE6B40-D28B-43C6-BDD6-30CF8BC992BA}"/>
          </ac:spMkLst>
        </pc:spChg>
      </pc:sldChg>
      <pc:sldChg chg="del">
        <pc:chgData name="Noah Brod" userId="fcd389a3-a9b9-493a-9db6-b2418f202aaa" providerId="ADAL" clId="{A80BD965-E914-45B6-9768-89AA0D2DF71E}" dt="2020-04-17T00:08:50.115" v="1526" actId="47"/>
        <pc:sldMkLst>
          <pc:docMk/>
          <pc:sldMk cId="1446170568" sldId="264"/>
        </pc:sldMkLst>
      </pc:sldChg>
      <pc:sldChg chg="modSp mod">
        <pc:chgData name="Noah Brod" userId="fcd389a3-a9b9-493a-9db6-b2418f202aaa" providerId="ADAL" clId="{A80BD965-E914-45B6-9768-89AA0D2DF71E}" dt="2020-04-15T15:18:12.796" v="704"/>
        <pc:sldMkLst>
          <pc:docMk/>
          <pc:sldMk cId="893455809" sldId="265"/>
        </pc:sldMkLst>
        <pc:spChg chg="mod">
          <ac:chgData name="Noah Brod" userId="fcd389a3-a9b9-493a-9db6-b2418f202aaa" providerId="ADAL" clId="{A80BD965-E914-45B6-9768-89AA0D2DF71E}" dt="2020-04-15T15:18:12.796" v="704"/>
          <ac:spMkLst>
            <pc:docMk/>
            <pc:sldMk cId="893455809" sldId="265"/>
            <ac:spMk id="3" creationId="{2D92A7CD-EEF0-458B-8DFE-0CF30E17352E}"/>
          </ac:spMkLst>
        </pc:spChg>
      </pc:sldChg>
      <pc:sldChg chg="del">
        <pc:chgData name="Noah Brod" userId="fcd389a3-a9b9-493a-9db6-b2418f202aaa" providerId="ADAL" clId="{A80BD965-E914-45B6-9768-89AA0D2DF71E}" dt="2020-04-17T00:08:50.115" v="1526" actId="47"/>
        <pc:sldMkLst>
          <pc:docMk/>
          <pc:sldMk cId="51401722" sldId="266"/>
        </pc:sldMkLst>
      </pc:sldChg>
      <pc:sldChg chg="del">
        <pc:chgData name="Noah Brod" userId="fcd389a3-a9b9-493a-9db6-b2418f202aaa" providerId="ADAL" clId="{A80BD965-E914-45B6-9768-89AA0D2DF71E}" dt="2020-04-17T00:08:50.115" v="1526" actId="47"/>
        <pc:sldMkLst>
          <pc:docMk/>
          <pc:sldMk cId="3945359800" sldId="267"/>
        </pc:sldMkLst>
      </pc:sldChg>
      <pc:sldChg chg="del">
        <pc:chgData name="Noah Brod" userId="fcd389a3-a9b9-493a-9db6-b2418f202aaa" providerId="ADAL" clId="{A80BD965-E914-45B6-9768-89AA0D2DF71E}" dt="2020-04-17T00:08:50.115" v="1526" actId="47"/>
        <pc:sldMkLst>
          <pc:docMk/>
          <pc:sldMk cId="1959243825" sldId="268"/>
        </pc:sldMkLst>
      </pc:sldChg>
      <pc:sldChg chg="del">
        <pc:chgData name="Noah Brod" userId="fcd389a3-a9b9-493a-9db6-b2418f202aaa" providerId="ADAL" clId="{A80BD965-E914-45B6-9768-89AA0D2DF71E}" dt="2020-04-17T00:08:50.115" v="1526" actId="47"/>
        <pc:sldMkLst>
          <pc:docMk/>
          <pc:sldMk cId="1149652031" sldId="269"/>
        </pc:sldMkLst>
      </pc:sldChg>
      <pc:sldChg chg="modSp mod">
        <pc:chgData name="Noah Brod" userId="fcd389a3-a9b9-493a-9db6-b2418f202aaa" providerId="ADAL" clId="{A80BD965-E914-45B6-9768-89AA0D2DF71E}" dt="2020-04-17T00:01:24.044" v="1324" actId="20577"/>
        <pc:sldMkLst>
          <pc:docMk/>
          <pc:sldMk cId="1026432868" sldId="272"/>
        </pc:sldMkLst>
        <pc:spChg chg="mod">
          <ac:chgData name="Noah Brod" userId="fcd389a3-a9b9-493a-9db6-b2418f202aaa" providerId="ADAL" clId="{A80BD965-E914-45B6-9768-89AA0D2DF71E}" dt="2020-04-17T00:01:24.044" v="1324" actId="20577"/>
          <ac:spMkLst>
            <pc:docMk/>
            <pc:sldMk cId="1026432868" sldId="272"/>
            <ac:spMk id="5" creationId="{104506C3-946A-46F1-B6D1-7A8B386DBF8E}"/>
          </ac:spMkLst>
        </pc:spChg>
      </pc:sldChg>
      <pc:sldChg chg="addSp modSp mod">
        <pc:chgData name="Noah Brod" userId="fcd389a3-a9b9-493a-9db6-b2418f202aaa" providerId="ADAL" clId="{A80BD965-E914-45B6-9768-89AA0D2DF71E}" dt="2020-04-09T20:09:42.499" v="513" actId="113"/>
        <pc:sldMkLst>
          <pc:docMk/>
          <pc:sldMk cId="3822261" sldId="273"/>
        </pc:sldMkLst>
        <pc:spChg chg="add mod">
          <ac:chgData name="Noah Brod" userId="fcd389a3-a9b9-493a-9db6-b2418f202aaa" providerId="ADAL" clId="{A80BD965-E914-45B6-9768-89AA0D2DF71E}" dt="2020-04-09T20:09:42.499" v="513" actId="113"/>
          <ac:spMkLst>
            <pc:docMk/>
            <pc:sldMk cId="3822261" sldId="273"/>
            <ac:spMk id="3" creationId="{5AAA05EB-B324-4341-AF61-DEDDF50092D4}"/>
          </ac:spMkLst>
        </pc:spChg>
      </pc:sldChg>
      <pc:sldChg chg="delSp modSp mod ord">
        <pc:chgData name="Noah Brod" userId="fcd389a3-a9b9-493a-9db6-b2418f202aaa" providerId="ADAL" clId="{A80BD965-E914-45B6-9768-89AA0D2DF71E}" dt="2020-04-17T00:08:45.902" v="1525"/>
        <pc:sldMkLst>
          <pc:docMk/>
          <pc:sldMk cId="2302556957" sldId="274"/>
        </pc:sldMkLst>
        <pc:spChg chg="mod">
          <ac:chgData name="Noah Brod" userId="fcd389a3-a9b9-493a-9db6-b2418f202aaa" providerId="ADAL" clId="{A80BD965-E914-45B6-9768-89AA0D2DF71E}" dt="2020-04-15T18:08:58.120" v="1322" actId="20577"/>
          <ac:spMkLst>
            <pc:docMk/>
            <pc:sldMk cId="2302556957" sldId="274"/>
            <ac:spMk id="3" creationId="{E526FC4B-64B6-4208-AE2A-2F1C748B629F}"/>
          </ac:spMkLst>
        </pc:spChg>
        <pc:spChg chg="del">
          <ac:chgData name="Noah Brod" userId="fcd389a3-a9b9-493a-9db6-b2418f202aaa" providerId="ADAL" clId="{A80BD965-E914-45B6-9768-89AA0D2DF71E}" dt="2020-04-14T16:02:04.829" v="665" actId="478"/>
          <ac:spMkLst>
            <pc:docMk/>
            <pc:sldMk cId="2302556957" sldId="274"/>
            <ac:spMk id="5" creationId="{81722EB4-2D8C-4745-925A-1B55196AD83F}"/>
          </ac:spMkLst>
        </pc:spChg>
      </pc:sldChg>
      <pc:sldChg chg="modSp mod">
        <pc:chgData name="Noah Brod" userId="fcd389a3-a9b9-493a-9db6-b2418f202aaa" providerId="ADAL" clId="{A80BD965-E914-45B6-9768-89AA0D2DF71E}" dt="2020-04-17T00:08:15.869" v="1523" actId="20577"/>
        <pc:sldMkLst>
          <pc:docMk/>
          <pc:sldMk cId="1429224353" sldId="275"/>
        </pc:sldMkLst>
        <pc:spChg chg="mod">
          <ac:chgData name="Noah Brod" userId="fcd389a3-a9b9-493a-9db6-b2418f202aaa" providerId="ADAL" clId="{A80BD965-E914-45B6-9768-89AA0D2DF71E}" dt="2020-04-17T00:08:15.869" v="1523" actId="20577"/>
          <ac:spMkLst>
            <pc:docMk/>
            <pc:sldMk cId="1429224353" sldId="275"/>
            <ac:spMk id="3" creationId="{ACF0E2FC-B6E3-4B34-AFFF-7F9F27777157}"/>
          </ac:spMkLst>
        </pc:spChg>
        <pc:spChg chg="mod">
          <ac:chgData name="Noah Brod" userId="fcd389a3-a9b9-493a-9db6-b2418f202aaa" providerId="ADAL" clId="{A80BD965-E914-45B6-9768-89AA0D2DF71E}" dt="2020-04-15T15:20:07.228" v="796" actId="1076"/>
          <ac:spMkLst>
            <pc:docMk/>
            <pc:sldMk cId="1429224353" sldId="275"/>
            <ac:spMk id="5" creationId="{5D6546D7-EBF6-4AB9-AEE9-2BB0C7C16FE7}"/>
          </ac:spMkLst>
        </pc:spChg>
      </pc:sldChg>
      <pc:sldChg chg="modSp add mod">
        <pc:chgData name="Noah Brod" userId="fcd389a3-a9b9-493a-9db6-b2418f202aaa" providerId="ADAL" clId="{A80BD965-E914-45B6-9768-89AA0D2DF71E}" dt="2020-04-09T20:01:28.758" v="56" actId="20577"/>
        <pc:sldMkLst>
          <pc:docMk/>
          <pc:sldMk cId="3377036358" sldId="276"/>
        </pc:sldMkLst>
        <pc:spChg chg="mod">
          <ac:chgData name="Noah Brod" userId="fcd389a3-a9b9-493a-9db6-b2418f202aaa" providerId="ADAL" clId="{A80BD965-E914-45B6-9768-89AA0D2DF71E}" dt="2020-04-09T20:01:28.758" v="56" actId="20577"/>
          <ac:spMkLst>
            <pc:docMk/>
            <pc:sldMk cId="3377036358" sldId="276"/>
            <ac:spMk id="3" creationId="{C002F14C-790A-4E6E-8206-61B44C844E91}"/>
          </ac:spMkLst>
        </pc:spChg>
      </pc:sldChg>
      <pc:sldChg chg="add del">
        <pc:chgData name="Noah Brod" userId="fcd389a3-a9b9-493a-9db6-b2418f202aaa" providerId="ADAL" clId="{A80BD965-E914-45B6-9768-89AA0D2DF71E}" dt="2020-04-17T00:06:44.082" v="1375" actId="47"/>
        <pc:sldMkLst>
          <pc:docMk/>
          <pc:sldMk cId="2007421345" sldId="277"/>
        </pc:sldMkLst>
      </pc:sldChg>
      <pc:sldChg chg="add del">
        <pc:chgData name="Noah Brod" userId="fcd389a3-a9b9-493a-9db6-b2418f202aaa" providerId="ADAL" clId="{A80BD965-E914-45B6-9768-89AA0D2DF71E}" dt="2020-04-14T16:04:41.780" v="671" actId="47"/>
        <pc:sldMkLst>
          <pc:docMk/>
          <pc:sldMk cId="2031547705" sldId="278"/>
        </pc:sldMkLst>
      </pc:sldChg>
      <pc:sldChg chg="add del">
        <pc:chgData name="Noah Brod" userId="fcd389a3-a9b9-493a-9db6-b2418f202aaa" providerId="ADAL" clId="{A80BD965-E914-45B6-9768-89AA0D2DF71E}" dt="2020-04-14T16:04:49.183" v="672" actId="47"/>
        <pc:sldMkLst>
          <pc:docMk/>
          <pc:sldMk cId="1302094735" sldId="279"/>
        </pc:sldMkLst>
      </pc:sldChg>
      <pc:sldChg chg="add del">
        <pc:chgData name="Noah Brod" userId="fcd389a3-a9b9-493a-9db6-b2418f202aaa" providerId="ADAL" clId="{A80BD965-E914-45B6-9768-89AA0D2DF71E}" dt="2020-04-09T20:01:34.689" v="58" actId="2696"/>
        <pc:sldMkLst>
          <pc:docMk/>
          <pc:sldMk cId="228671632" sldId="280"/>
        </pc:sldMkLst>
      </pc:sldChg>
      <pc:sldChg chg="modSp add mod">
        <pc:chgData name="Noah Brod" userId="fcd389a3-a9b9-493a-9db6-b2418f202aaa" providerId="ADAL" clId="{A80BD965-E914-45B6-9768-89AA0D2DF71E}" dt="2020-04-17T00:07:53.452" v="1518" actId="20577"/>
        <pc:sldMkLst>
          <pc:docMk/>
          <pc:sldMk cId="2496828311" sldId="280"/>
        </pc:sldMkLst>
        <pc:spChg chg="mod">
          <ac:chgData name="Noah Brod" userId="fcd389a3-a9b9-493a-9db6-b2418f202aaa" providerId="ADAL" clId="{A80BD965-E914-45B6-9768-89AA0D2DF71E}" dt="2020-04-09T20:01:51.148" v="88" actId="20577"/>
          <ac:spMkLst>
            <pc:docMk/>
            <pc:sldMk cId="2496828311" sldId="280"/>
            <ac:spMk id="2" creationId="{989E82EC-4928-43D6-847C-7380E8A6A5E6}"/>
          </ac:spMkLst>
        </pc:spChg>
        <pc:spChg chg="mod">
          <ac:chgData name="Noah Brod" userId="fcd389a3-a9b9-493a-9db6-b2418f202aaa" providerId="ADAL" clId="{A80BD965-E914-45B6-9768-89AA0D2DF71E}" dt="2020-04-17T00:07:53.452" v="1518" actId="20577"/>
          <ac:spMkLst>
            <pc:docMk/>
            <pc:sldMk cId="2496828311" sldId="280"/>
            <ac:spMk id="3" creationId="{ACF0E2FC-B6E3-4B34-AFFF-7F9F27777157}"/>
          </ac:spMkLst>
        </pc:spChg>
      </pc:sldChg>
      <pc:sldChg chg="addSp delSp modSp add mod">
        <pc:chgData name="Noah Brod" userId="fcd389a3-a9b9-493a-9db6-b2418f202aaa" providerId="ADAL" clId="{A80BD965-E914-45B6-9768-89AA0D2DF71E}" dt="2020-04-09T20:05:47.255" v="453" actId="20577"/>
        <pc:sldMkLst>
          <pc:docMk/>
          <pc:sldMk cId="1831334710" sldId="281"/>
        </pc:sldMkLst>
        <pc:spChg chg="mod">
          <ac:chgData name="Noah Brod" userId="fcd389a3-a9b9-493a-9db6-b2418f202aaa" providerId="ADAL" clId="{A80BD965-E914-45B6-9768-89AA0D2DF71E}" dt="2020-04-09T20:05:47.255" v="453" actId="20577"/>
          <ac:spMkLst>
            <pc:docMk/>
            <pc:sldMk cId="1831334710" sldId="281"/>
            <ac:spMk id="2" creationId="{5FF67FFB-4F3D-43B0-B138-C52A229C656C}"/>
          </ac:spMkLst>
        </pc:spChg>
        <pc:spChg chg="del">
          <ac:chgData name="Noah Brod" userId="fcd389a3-a9b9-493a-9db6-b2418f202aaa" providerId="ADAL" clId="{A80BD965-E914-45B6-9768-89AA0D2DF71E}" dt="2020-04-09T20:05:37.416" v="441" actId="478"/>
          <ac:spMkLst>
            <pc:docMk/>
            <pc:sldMk cId="1831334710" sldId="281"/>
            <ac:spMk id="3" creationId="{B24FBD95-7193-4977-B88A-DCF14FE8AD1F}"/>
          </ac:spMkLst>
        </pc:spChg>
        <pc:spChg chg="del">
          <ac:chgData name="Noah Brod" userId="fcd389a3-a9b9-493a-9db6-b2418f202aaa" providerId="ADAL" clId="{A80BD965-E914-45B6-9768-89AA0D2DF71E}" dt="2020-04-09T20:05:43.745" v="443" actId="478"/>
          <ac:spMkLst>
            <pc:docMk/>
            <pc:sldMk cId="1831334710" sldId="281"/>
            <ac:spMk id="5" creationId="{3FE3C506-50E1-4EE0-BC6E-BB3387A46928}"/>
          </ac:spMkLst>
        </pc:spChg>
        <pc:spChg chg="add mod">
          <ac:chgData name="Noah Brod" userId="fcd389a3-a9b9-493a-9db6-b2418f202aaa" providerId="ADAL" clId="{A80BD965-E914-45B6-9768-89AA0D2DF71E}" dt="2020-04-09T20:05:37.416" v="441" actId="478"/>
          <ac:spMkLst>
            <pc:docMk/>
            <pc:sldMk cId="1831334710" sldId="281"/>
            <ac:spMk id="7" creationId="{5E68B6A6-A98F-478B-A3C4-5D6EE317BF83}"/>
          </ac:spMkLst>
        </pc:spChg>
        <pc:picChg chg="add">
          <ac:chgData name="Noah Brod" userId="fcd389a3-a9b9-493a-9db6-b2418f202aaa" providerId="ADAL" clId="{A80BD965-E914-45B6-9768-89AA0D2DF71E}" dt="2020-04-09T20:05:41.142" v="442"/>
          <ac:picMkLst>
            <pc:docMk/>
            <pc:sldMk cId="1831334710" sldId="281"/>
            <ac:picMk id="8" creationId="{C78A4E51-B623-4A7E-B45D-38B38C074F0E}"/>
          </ac:picMkLst>
        </pc:picChg>
      </pc:sldChg>
      <pc:sldChg chg="modSp add mod">
        <pc:chgData name="Noah Brod" userId="fcd389a3-a9b9-493a-9db6-b2418f202aaa" providerId="ADAL" clId="{A80BD965-E914-45B6-9768-89AA0D2DF71E}" dt="2020-04-17T00:04:13.494" v="1374" actId="20577"/>
        <pc:sldMkLst>
          <pc:docMk/>
          <pc:sldMk cId="4263297780" sldId="282"/>
        </pc:sldMkLst>
        <pc:spChg chg="mod">
          <ac:chgData name="Noah Brod" userId="fcd389a3-a9b9-493a-9db6-b2418f202aaa" providerId="ADAL" clId="{A80BD965-E914-45B6-9768-89AA0D2DF71E}" dt="2020-04-17T00:04:13.494" v="1374" actId="20577"/>
          <ac:spMkLst>
            <pc:docMk/>
            <pc:sldMk cId="4263297780" sldId="282"/>
            <ac:spMk id="5" creationId="{104506C3-946A-46F1-B6D1-7A8B386DBF8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062E8F-0327-1B44-880E-F1AFCA2C073C}" type="datetimeFigureOut">
              <a:rPr lang="en-US" smtClean="0"/>
              <a:t>4/22/2020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1A873F-EF5E-994B-9976-428F934A075E}" type="slidenum">
              <a:rPr lang="en-US" smtClean="0"/>
              <a:t>‹#›</a:t>
            </a:fld>
            <a:endParaRPr lang="en-US"/>
          </a:p>
        </p:txBody>
      </p:sp>
    </p:spTree>
    <p:extLst>
      <p:ext uri="{BB962C8B-B14F-4D97-AF65-F5344CB8AC3E}">
        <p14:creationId xmlns:p14="http://schemas.microsoft.com/office/powerpoint/2010/main" val="642620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BF4D7-81BE-0B4C-B655-82AD930F9C8A}" type="datetimeFigureOut">
              <a:rPr lang="en-US" smtClean="0"/>
              <a:t>4/22/2020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2140A9-11FD-AB46-B99D-C1331D8D84D1}" type="slidenum">
              <a:rPr lang="en-US" smtClean="0"/>
              <a:t>‹#›</a:t>
            </a:fld>
            <a:endParaRPr lang="en-US"/>
          </a:p>
        </p:txBody>
      </p:sp>
    </p:spTree>
    <p:extLst>
      <p:ext uri="{BB962C8B-B14F-4D97-AF65-F5344CB8AC3E}">
        <p14:creationId xmlns:p14="http://schemas.microsoft.com/office/powerpoint/2010/main" val="76007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1</a:t>
            </a:fld>
            <a:endParaRPr lang="en-US"/>
          </a:p>
        </p:txBody>
      </p:sp>
    </p:spTree>
    <p:extLst>
      <p:ext uri="{BB962C8B-B14F-4D97-AF65-F5344CB8AC3E}">
        <p14:creationId xmlns:p14="http://schemas.microsoft.com/office/powerpoint/2010/main" val="541770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2140A9-11FD-AB46-B99D-C1331D8D84D1}" type="slidenum">
              <a:rPr lang="en-US" smtClean="0"/>
              <a:t>12</a:t>
            </a:fld>
            <a:endParaRPr lang="en-US"/>
          </a:p>
        </p:txBody>
      </p:sp>
    </p:spTree>
    <p:extLst>
      <p:ext uri="{BB962C8B-B14F-4D97-AF65-F5344CB8AC3E}">
        <p14:creationId xmlns:p14="http://schemas.microsoft.com/office/powerpoint/2010/main" val="2097951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98365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773E27-9D36-B645-8BBE-7A2B9B52A935}" type="datetime4">
              <a:rPr lang="en-US" smtClean="0"/>
              <a:t>April 22,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91746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B1F02B-F0FB-0A4F-BFD9-D3256C53A202}" type="datetime4">
              <a:rPr lang="en-US" smtClean="0"/>
              <a:t>April 22,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965334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B6C03B-1ECF-324C-BC62-0687230E677D}" type="datetime4">
              <a:rPr lang="en-US" smtClean="0"/>
              <a:t>April 22,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37248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2FA99-F507-8E4B-ABBC-A3B8BC89266F}" type="datetime4">
              <a:rPr lang="en-US" smtClean="0"/>
              <a:t>April 22,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icture Placeholder 7"/>
          <p:cNvSpPr>
            <a:spLocks noGrp="1"/>
          </p:cNvSpPr>
          <p:nvPr>
            <p:ph type="pic" sz="quarter" idx="13"/>
          </p:nvPr>
        </p:nvSpPr>
        <p:spPr>
          <a:xfrm>
            <a:off x="0" y="0"/>
            <a:ext cx="9144000" cy="6858000"/>
          </a:xfrm>
        </p:spPr>
        <p:txBody>
          <a:bodyPr/>
          <a:lstStyle/>
          <a:p>
            <a:r>
              <a:rPr lang="en-US"/>
              <a:t>Click icon to add picture</a:t>
            </a:r>
            <a:endParaRPr lang="en-US" dirty="0"/>
          </a:p>
        </p:txBody>
      </p:sp>
    </p:spTree>
    <p:extLst>
      <p:ext uri="{BB962C8B-B14F-4D97-AF65-F5344CB8AC3E}">
        <p14:creationId xmlns:p14="http://schemas.microsoft.com/office/powerpoint/2010/main" val="344943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803C8E-ED71-CF4A-92C6-E7239BE1B2FF}" type="datetime4">
              <a:rPr lang="en-US" smtClean="0"/>
              <a:t>April 22,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399831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a:t>Click icon to add picture</a:t>
            </a:r>
          </a:p>
        </p:txBody>
      </p:sp>
      <p:sp>
        <p:nvSpPr>
          <p:cNvPr id="5" name="Date Placeholder 4"/>
          <p:cNvSpPr>
            <a:spLocks noGrp="1"/>
          </p:cNvSpPr>
          <p:nvPr>
            <p:ph type="dt" sz="half" idx="10"/>
          </p:nvPr>
        </p:nvSpPr>
        <p:spPr/>
        <p:txBody>
          <a:bodyPr/>
          <a:lstStyle/>
          <a:p>
            <a:fld id="{5C63769D-CC2F-864E-9501-A077951EC7AD}" type="datetime4">
              <a:rPr lang="en-US" smtClean="0"/>
              <a:t>April 22,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Tree>
    <p:extLst>
      <p:ext uri="{BB962C8B-B14F-4D97-AF65-F5344CB8AC3E}">
        <p14:creationId xmlns:p14="http://schemas.microsoft.com/office/powerpoint/2010/main" val="127700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a:t>
            </a:r>
            <a:r>
              <a:rPr lang="en-US"/>
              <a:t>style (1 line)</a:t>
            </a:r>
            <a:endParaRPr lang="en-US" dirty="0"/>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11184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Chapter Slid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Chapter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dirty="0"/>
              <a:t>Click to edit Master </a:t>
            </a:r>
            <a:br>
              <a:rPr lang="en-US" dirty="0"/>
            </a:br>
            <a:r>
              <a:rPr lang="en-US" dirty="0"/>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dirty="0"/>
              <a:t>Click to edit Master subtitle style</a:t>
            </a:r>
          </a:p>
        </p:txBody>
      </p:sp>
      <p:sp>
        <p:nvSpPr>
          <p:cNvPr id="4" name="Date Placeholder 3"/>
          <p:cNvSpPr>
            <a:spLocks noGrp="1"/>
          </p:cNvSpPr>
          <p:nvPr>
            <p:ph type="dt" sz="half" idx="10"/>
          </p:nvPr>
        </p:nvSpPr>
        <p:spPr/>
        <p:txBody>
          <a:bodyPr/>
          <a:lstStyle/>
          <a:p>
            <a:fld id="{32719964-A6A4-B040-94EE-59D007E5DCB1}" type="datetime4">
              <a:rPr lang="en-US" smtClean="0"/>
              <a:t>April 22,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64786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417815" y="6194307"/>
            <a:ext cx="1795815" cy="365125"/>
          </a:xfrm>
        </p:spPr>
        <p:txBody>
          <a:bodyPr/>
          <a:lstStyle/>
          <a:p>
            <a:fld id="{5C63769D-CC2F-864E-9501-A077951EC7AD}" type="datetime4">
              <a:rPr lang="en-US" smtClean="0"/>
              <a:t>April 22, 2020</a:t>
            </a:fld>
            <a:endParaRPr lang="en-US" dirty="0"/>
          </a:p>
        </p:txBody>
      </p:sp>
      <p:sp>
        <p:nvSpPr>
          <p:cNvPr id="9" name="Footer Placeholder 5"/>
          <p:cNvSpPr>
            <a:spLocks noGrp="1"/>
          </p:cNvSpPr>
          <p:nvPr>
            <p:ph type="ftr" sz="quarter" idx="11"/>
          </p:nvPr>
        </p:nvSpPr>
        <p:spPr>
          <a:xfrm>
            <a:off x="3028950" y="6194307"/>
            <a:ext cx="3086100" cy="365125"/>
          </a:xfrm>
        </p:spPr>
        <p:txBody>
          <a:bodyPr/>
          <a:lstStyle/>
          <a:p>
            <a:endParaRPr lang="en-US"/>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94709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dirty="0"/>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endParaRPr lang="en-US" dirty="0"/>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fld id="{96B854B8-A2FC-3842-9F94-7A6835489AD3}" type="datetime4">
              <a:rPr lang="en-US" smtClean="0"/>
              <a:pPr/>
              <a:t>April 22, 2020</a:t>
            </a:fld>
            <a:endParaRPr lang="en-US" dirty="0"/>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32" name="Picture 3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145296608"/>
      </p:ext>
    </p:extLst>
  </p:cSld>
  <p:clrMap bg1="lt1" tx1="dk1" bg2="lt2" tx2="dk2" accent1="accent1" accent2="accent2" accent3="accent3" accent4="accent4" accent5="accent5" accent6="accent6" hlink="hlink" folHlink="folHlink"/>
  <p:sldLayoutIdLst>
    <p:sldLayoutId id="2147483663" r:id="rId1"/>
    <p:sldLayoutId id="2147483666" r:id="rId2"/>
    <p:sldLayoutId id="2147483649" r:id="rId3"/>
    <p:sldLayoutId id="2147483668" r:id="rId4"/>
    <p:sldLayoutId id="2147483667" r:id="rId5"/>
    <p:sldLayoutId id="2147483662" r:id="rId6"/>
    <p:sldLayoutId id="2147483665" r:id="rId7"/>
    <p:sldLayoutId id="2147483651" r:id="rId8"/>
    <p:sldLayoutId id="2147483650" r:id="rId9"/>
    <p:sldLayoutId id="2147483652" r:id="rId10"/>
    <p:sldLayoutId id="2147483653" r:id="rId11"/>
    <p:sldLayoutId id="2147483654" r:id="rId12"/>
    <p:sldLayoutId id="2147483655" r:id="rId13"/>
    <p:sldLayoutId id="2147483656" r:id="rId14"/>
    <p:sldLayoutId id="2147483657" r:id="rId15"/>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home.treasury.gov/cares"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mailto:sfomail@sba.gov"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mailto:loans@asksbdc.org"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B607B814-B978-AF44-8392-493048142B3E}"/>
              </a:ext>
            </a:extLst>
          </p:cNvPr>
          <p:cNvSpPr txBox="1">
            <a:spLocks/>
          </p:cNvSpPr>
          <p:nvPr/>
        </p:nvSpPr>
        <p:spPr>
          <a:xfrm>
            <a:off x="5165901" y="4535857"/>
            <a:ext cx="3674248"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a:buNone/>
              <a:defRPr sz="2400" kern="1200">
                <a:solidFill>
                  <a:schemeClr val="bg1">
                    <a:lumMod val="65000"/>
                  </a:schemeClr>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en-US" sz="1800" dirty="0">
              <a:solidFill>
                <a:schemeClr val="bg1"/>
              </a:solidFill>
            </a:endParaRPr>
          </a:p>
        </p:txBody>
      </p:sp>
    </p:spTree>
    <p:extLst>
      <p:ext uri="{BB962C8B-B14F-4D97-AF65-F5344CB8AC3E}">
        <p14:creationId xmlns:p14="http://schemas.microsoft.com/office/powerpoint/2010/main" val="2447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E82EC-4928-43D6-847C-7380E8A6A5E6}"/>
              </a:ext>
            </a:extLst>
          </p:cNvPr>
          <p:cNvSpPr>
            <a:spLocks noGrp="1"/>
          </p:cNvSpPr>
          <p:nvPr>
            <p:ph type="title"/>
          </p:nvPr>
        </p:nvSpPr>
        <p:spPr/>
        <p:txBody>
          <a:bodyPr/>
          <a:lstStyle/>
          <a:p>
            <a:r>
              <a:rPr lang="en-US" dirty="0"/>
              <a:t>Paycheck Protection Program</a:t>
            </a:r>
          </a:p>
        </p:txBody>
      </p:sp>
      <p:sp>
        <p:nvSpPr>
          <p:cNvPr id="3" name="Content Placeholder 2">
            <a:extLst>
              <a:ext uri="{FF2B5EF4-FFF2-40B4-BE49-F238E27FC236}">
                <a16:creationId xmlns:a16="http://schemas.microsoft.com/office/drawing/2014/main" id="{ACF0E2FC-B6E3-4B34-AFFF-7F9F27777157}"/>
              </a:ext>
            </a:extLst>
          </p:cNvPr>
          <p:cNvSpPr>
            <a:spLocks noGrp="1"/>
          </p:cNvSpPr>
          <p:nvPr>
            <p:ph idx="1"/>
          </p:nvPr>
        </p:nvSpPr>
        <p:spPr>
          <a:xfrm>
            <a:off x="628650" y="1066801"/>
            <a:ext cx="7886700" cy="4965458"/>
          </a:xfrm>
        </p:spPr>
        <p:txBody>
          <a:bodyPr>
            <a:normAutofit fontScale="85000" lnSpcReduction="20000"/>
          </a:bodyPr>
          <a:lstStyle/>
          <a:p>
            <a:r>
              <a:rPr lang="en-US" dirty="0"/>
              <a:t>Availability from lenders – over 5,000 lenders in the system now.  Online lenders are now involved (square, </a:t>
            </a:r>
            <a:r>
              <a:rPr lang="en-US" dirty="0" err="1"/>
              <a:t>paypal</a:t>
            </a:r>
            <a:r>
              <a:rPr lang="en-US" dirty="0"/>
              <a:t>, quicken, etc.)</a:t>
            </a:r>
          </a:p>
          <a:p>
            <a:endParaRPr lang="en-US" dirty="0"/>
          </a:p>
          <a:p>
            <a:r>
              <a:rPr lang="en-US" dirty="0"/>
              <a:t>Funding timelines </a:t>
            </a:r>
          </a:p>
          <a:p>
            <a:endParaRPr lang="en-US" dirty="0"/>
          </a:p>
          <a:p>
            <a:r>
              <a:rPr lang="en-US" dirty="0"/>
              <a:t>Sole proprietors, 1099, self-employed  can apply</a:t>
            </a:r>
            <a:r>
              <a:rPr lang="en-US" i="1" dirty="0"/>
              <a:t>(wages, commissions, income, or net earnings from self-employment)</a:t>
            </a:r>
          </a:p>
          <a:p>
            <a:endParaRPr lang="en-US" dirty="0"/>
          </a:p>
          <a:p>
            <a:r>
              <a:rPr lang="en-US" dirty="0"/>
              <a:t>How to calculate payroll </a:t>
            </a:r>
          </a:p>
          <a:p>
            <a:endParaRPr lang="en-US" dirty="0"/>
          </a:p>
          <a:p>
            <a:r>
              <a:rPr lang="en-US" dirty="0"/>
              <a:t>Where guidance is released: </a:t>
            </a:r>
            <a:r>
              <a:rPr lang="en-US" dirty="0">
                <a:hlinkClick r:id="rId2"/>
              </a:rPr>
              <a:t>home.treasury.gov/cares</a:t>
            </a:r>
            <a:endParaRPr lang="en-US" dirty="0"/>
          </a:p>
          <a:p>
            <a:endParaRPr lang="en-US" dirty="0"/>
          </a:p>
          <a:p>
            <a:r>
              <a:rPr lang="en-US" dirty="0"/>
              <a:t>Overall Program availability – phase 2 coming.</a:t>
            </a:r>
            <a:br>
              <a:rPr lang="en-US" dirty="0"/>
            </a:br>
            <a:endParaRPr lang="en-US" dirty="0"/>
          </a:p>
          <a:p>
            <a:r>
              <a:rPr lang="en-US" dirty="0"/>
              <a:t>Initial report released. For California 112K applications and $33B, 74% under $150K</a:t>
            </a:r>
            <a:br>
              <a:rPr lang="en-US" dirty="0"/>
            </a:br>
            <a:endParaRPr lang="en-US" dirty="0"/>
          </a:p>
          <a:p>
            <a:r>
              <a:rPr lang="en-US" dirty="0"/>
              <a:t>Detailed information about applying for forgiveness is forthcoming, but </a:t>
            </a:r>
            <a:r>
              <a:rPr lang="en-US" i="1" dirty="0"/>
              <a:t>has not been released.</a:t>
            </a:r>
            <a:r>
              <a:rPr lang="en-US" dirty="0"/>
              <a:t> Business owners will need to rely on their lender. </a:t>
            </a:r>
          </a:p>
          <a:p>
            <a:endParaRPr lang="en-US" dirty="0"/>
          </a:p>
        </p:txBody>
      </p:sp>
      <p:sp>
        <p:nvSpPr>
          <p:cNvPr id="4" name="Slide Number Placeholder 3">
            <a:extLst>
              <a:ext uri="{FF2B5EF4-FFF2-40B4-BE49-F238E27FC236}">
                <a16:creationId xmlns:a16="http://schemas.microsoft.com/office/drawing/2014/main" id="{4674BEB7-9221-4698-B840-824215CB6171}"/>
              </a:ext>
            </a:extLst>
          </p:cNvPr>
          <p:cNvSpPr>
            <a:spLocks noGrp="1"/>
          </p:cNvSpPr>
          <p:nvPr>
            <p:ph type="sldNum" sz="quarter" idx="12"/>
          </p:nvPr>
        </p:nvSpPr>
        <p:spPr/>
        <p:txBody>
          <a:bodyPr/>
          <a:lstStyle/>
          <a:p>
            <a:fld id="{B1AB44B9-F1EC-4F4B-88D4-413245C9CD3E}" type="slidenum">
              <a:rPr lang="en-US" smtClean="0"/>
              <a:t>10</a:t>
            </a:fld>
            <a:endParaRPr lang="en-US"/>
          </a:p>
        </p:txBody>
      </p:sp>
      <p:sp>
        <p:nvSpPr>
          <p:cNvPr id="5" name="Subtitle 4">
            <a:extLst>
              <a:ext uri="{FF2B5EF4-FFF2-40B4-BE49-F238E27FC236}">
                <a16:creationId xmlns:a16="http://schemas.microsoft.com/office/drawing/2014/main" id="{5D6546D7-EBF6-4AB9-AEE9-2BB0C7C16FE7}"/>
              </a:ext>
            </a:extLst>
          </p:cNvPr>
          <p:cNvSpPr>
            <a:spLocks noGrp="1"/>
          </p:cNvSpPr>
          <p:nvPr>
            <p:ph type="subTitle" idx="13"/>
          </p:nvPr>
        </p:nvSpPr>
        <p:spPr>
          <a:xfrm>
            <a:off x="628650" y="781525"/>
            <a:ext cx="7886700" cy="696071"/>
          </a:xfrm>
        </p:spPr>
        <p:txBody>
          <a:bodyPr/>
          <a:lstStyle/>
          <a:p>
            <a:r>
              <a:rPr lang="en-US" dirty="0"/>
              <a:t>Updates</a:t>
            </a:r>
          </a:p>
        </p:txBody>
      </p:sp>
    </p:spTree>
    <p:extLst>
      <p:ext uri="{BB962C8B-B14F-4D97-AF65-F5344CB8AC3E}">
        <p14:creationId xmlns:p14="http://schemas.microsoft.com/office/powerpoint/2010/main" val="142922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7FFB-4F3D-43B0-B138-C52A229C656C}"/>
              </a:ext>
            </a:extLst>
          </p:cNvPr>
          <p:cNvSpPr>
            <a:spLocks noGrp="1"/>
          </p:cNvSpPr>
          <p:nvPr>
            <p:ph type="title"/>
          </p:nvPr>
        </p:nvSpPr>
        <p:spPr/>
        <p:txBody>
          <a:bodyPr/>
          <a:lstStyle/>
          <a:p>
            <a:r>
              <a:rPr lang="en-US" dirty="0"/>
              <a:t>Comparison</a:t>
            </a:r>
          </a:p>
        </p:txBody>
      </p:sp>
      <p:sp>
        <p:nvSpPr>
          <p:cNvPr id="4" name="Slide Number Placeholder 3">
            <a:extLst>
              <a:ext uri="{FF2B5EF4-FFF2-40B4-BE49-F238E27FC236}">
                <a16:creationId xmlns:a16="http://schemas.microsoft.com/office/drawing/2014/main" id="{CF5AAFC7-9D0A-424D-B4B9-B4EFD63F0093}"/>
              </a:ext>
            </a:extLst>
          </p:cNvPr>
          <p:cNvSpPr>
            <a:spLocks noGrp="1"/>
          </p:cNvSpPr>
          <p:nvPr>
            <p:ph type="sldNum" sz="quarter" idx="12"/>
          </p:nvPr>
        </p:nvSpPr>
        <p:spPr/>
        <p:txBody>
          <a:bodyPr/>
          <a:lstStyle/>
          <a:p>
            <a:fld id="{B1AB44B9-F1EC-4F4B-88D4-413245C9CD3E}" type="slidenum">
              <a:rPr lang="en-US" smtClean="0"/>
              <a:t>11</a:t>
            </a:fld>
            <a:endParaRPr lang="en-US"/>
          </a:p>
        </p:txBody>
      </p:sp>
      <p:sp>
        <p:nvSpPr>
          <p:cNvPr id="7" name="Content Placeholder 6">
            <a:extLst>
              <a:ext uri="{FF2B5EF4-FFF2-40B4-BE49-F238E27FC236}">
                <a16:creationId xmlns:a16="http://schemas.microsoft.com/office/drawing/2014/main" id="{5E68B6A6-A98F-478B-A3C4-5D6EE317BF83}"/>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C78A4E51-B623-4A7E-B45D-38B38C074F0E}"/>
              </a:ext>
            </a:extLst>
          </p:cNvPr>
          <p:cNvPicPr>
            <a:picLocks noChangeAspect="1"/>
          </p:cNvPicPr>
          <p:nvPr/>
        </p:nvPicPr>
        <p:blipFill>
          <a:blip r:embed="rId2"/>
          <a:stretch>
            <a:fillRect/>
          </a:stretch>
        </p:blipFill>
        <p:spPr>
          <a:xfrm>
            <a:off x="638175" y="1243012"/>
            <a:ext cx="7867650" cy="4371975"/>
          </a:xfrm>
          <a:prstGeom prst="rect">
            <a:avLst/>
          </a:prstGeom>
        </p:spPr>
      </p:pic>
    </p:spTree>
    <p:extLst>
      <p:ext uri="{BB962C8B-B14F-4D97-AF65-F5344CB8AC3E}">
        <p14:creationId xmlns:p14="http://schemas.microsoft.com/office/powerpoint/2010/main" val="1831334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B607B814-B978-AF44-8392-493048142B3E}"/>
              </a:ext>
            </a:extLst>
          </p:cNvPr>
          <p:cNvSpPr txBox="1">
            <a:spLocks/>
          </p:cNvSpPr>
          <p:nvPr/>
        </p:nvSpPr>
        <p:spPr>
          <a:xfrm>
            <a:off x="5165901" y="4535857"/>
            <a:ext cx="3674248"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a:buNone/>
              <a:defRPr sz="2400" kern="1200">
                <a:solidFill>
                  <a:schemeClr val="bg1">
                    <a:lumMod val="65000"/>
                  </a:schemeClr>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en-US" sz="1800" dirty="0">
              <a:solidFill>
                <a:schemeClr val="bg1"/>
              </a:solidFill>
            </a:endParaRPr>
          </a:p>
        </p:txBody>
      </p:sp>
      <p:sp>
        <p:nvSpPr>
          <p:cNvPr id="3" name="Title 4">
            <a:extLst>
              <a:ext uri="{FF2B5EF4-FFF2-40B4-BE49-F238E27FC236}">
                <a16:creationId xmlns:a16="http://schemas.microsoft.com/office/drawing/2014/main" id="{5AAA05EB-B324-4341-AF61-DEDDF50092D4}"/>
              </a:ext>
            </a:extLst>
          </p:cNvPr>
          <p:cNvSpPr txBox="1">
            <a:spLocks/>
          </p:cNvSpPr>
          <p:nvPr/>
        </p:nvSpPr>
        <p:spPr>
          <a:xfrm>
            <a:off x="2978524" y="5504328"/>
            <a:ext cx="3186953" cy="950259"/>
          </a:xfrm>
          <a:prstGeom prst="rect">
            <a:avLst/>
          </a:prstGeom>
        </p:spPr>
        <p:txBody>
          <a:bodyPr>
            <a:normAutofit lnSpcReduction="10000"/>
          </a:bodyPr>
          <a:lst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a:lstStyle>
          <a:p>
            <a:r>
              <a:rPr lang="en-US" sz="3200" b="0" dirty="0">
                <a:solidFill>
                  <a:schemeClr val="bg1"/>
                </a:solidFill>
                <a:hlinkClick r:id="rId3">
                  <a:extLst>
                    <a:ext uri="{A12FA001-AC4F-418D-AE19-62706E023703}">
                      <ahyp:hlinkClr xmlns:ahyp="http://schemas.microsoft.com/office/drawing/2018/hyperlinkcolor" val="tx"/>
                    </a:ext>
                  </a:extLst>
                </a:hlinkClick>
              </a:rPr>
              <a:t>sfomail@sba.gov</a:t>
            </a:r>
            <a:endParaRPr lang="en-US" sz="3200" b="0" dirty="0">
              <a:solidFill>
                <a:schemeClr val="bg1"/>
              </a:solidFill>
            </a:endParaRPr>
          </a:p>
          <a:p>
            <a:r>
              <a:rPr lang="en-US" sz="3200" b="0" dirty="0">
                <a:solidFill>
                  <a:schemeClr val="bg1"/>
                </a:solidFill>
              </a:rPr>
              <a:t>415-744-3820</a:t>
            </a:r>
          </a:p>
        </p:txBody>
      </p:sp>
    </p:spTree>
    <p:extLst>
      <p:ext uri="{BB962C8B-B14F-4D97-AF65-F5344CB8AC3E}">
        <p14:creationId xmlns:p14="http://schemas.microsoft.com/office/powerpoint/2010/main" val="3822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4506C3-946A-46F1-B6D1-7A8B386DBF8E}"/>
              </a:ext>
            </a:extLst>
          </p:cNvPr>
          <p:cNvSpPr>
            <a:spLocks noGrp="1"/>
          </p:cNvSpPr>
          <p:nvPr>
            <p:ph type="ctrTitle"/>
          </p:nvPr>
        </p:nvSpPr>
        <p:spPr>
          <a:xfrm>
            <a:off x="1143000" y="2081451"/>
            <a:ext cx="6858000" cy="2695098"/>
          </a:xfrm>
        </p:spPr>
        <p:txBody>
          <a:bodyPr>
            <a:normAutofit/>
          </a:bodyPr>
          <a:lstStyle/>
          <a:p>
            <a:r>
              <a:rPr lang="en-US" sz="3200" i="1" dirty="0"/>
              <a:t>Please note, information is  updated rapidly as CARES Act  passage authorizes SBA to create new programs.  This information is current as of 4/22/20.  Please check SBA.gov/coronavirus for the most up-to-date information.</a:t>
            </a:r>
            <a:br>
              <a:rPr lang="en-US" sz="3200" i="1" dirty="0"/>
            </a:br>
            <a:endParaRPr lang="en-US" sz="3200" i="1" dirty="0"/>
          </a:p>
        </p:txBody>
      </p:sp>
      <p:sp>
        <p:nvSpPr>
          <p:cNvPr id="6" name="Subtitle 5">
            <a:extLst>
              <a:ext uri="{FF2B5EF4-FFF2-40B4-BE49-F238E27FC236}">
                <a16:creationId xmlns:a16="http://schemas.microsoft.com/office/drawing/2014/main" id="{7199E155-52C5-4993-8603-D5EE6005E3C4}"/>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94AFBDB7-52EC-4561-A494-7C42EB272CAE}"/>
              </a:ext>
            </a:extLst>
          </p:cNvPr>
          <p:cNvSpPr>
            <a:spLocks noGrp="1"/>
          </p:cNvSpPr>
          <p:nvPr>
            <p:ph type="body" sz="quarter" idx="10"/>
          </p:nvPr>
        </p:nvSpPr>
        <p:spPr>
          <a:xfrm>
            <a:off x="1143000" y="5645426"/>
            <a:ext cx="6858000" cy="328073"/>
          </a:xfrm>
        </p:spPr>
        <p:txBody>
          <a:bodyPr/>
          <a:lstStyle/>
          <a:p>
            <a:endParaRPr lang="en-US" dirty="0"/>
          </a:p>
        </p:txBody>
      </p:sp>
    </p:spTree>
    <p:extLst>
      <p:ext uri="{BB962C8B-B14F-4D97-AF65-F5344CB8AC3E}">
        <p14:creationId xmlns:p14="http://schemas.microsoft.com/office/powerpoint/2010/main" val="102643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4506C3-946A-46F1-B6D1-7A8B386DBF8E}"/>
              </a:ext>
            </a:extLst>
          </p:cNvPr>
          <p:cNvSpPr>
            <a:spLocks noGrp="1"/>
          </p:cNvSpPr>
          <p:nvPr>
            <p:ph type="ctrTitle"/>
          </p:nvPr>
        </p:nvSpPr>
        <p:spPr>
          <a:xfrm>
            <a:off x="277906" y="2081451"/>
            <a:ext cx="8866094" cy="3342862"/>
          </a:xfrm>
        </p:spPr>
        <p:txBody>
          <a:bodyPr>
            <a:noAutofit/>
          </a:bodyPr>
          <a:lstStyle/>
          <a:p>
            <a:r>
              <a:rPr lang="en-US" sz="3200" dirty="0"/>
              <a:t>At this time, by law, the SBA will not be able to issue new loan approvals for either of our disaster lending programs.  Due to limited funding, the application portal for the EIDL–COVID-19 assistance program is temporarily closed. We are also not accepting additional </a:t>
            </a:r>
            <a:r>
              <a:rPr lang="en-US" sz="1050" dirty="0"/>
              <a:t> </a:t>
            </a:r>
            <a:r>
              <a:rPr lang="en-US" sz="3200" dirty="0"/>
              <a:t>Paycheck Protection Program</a:t>
            </a:r>
            <a:r>
              <a:rPr lang="en-US" sz="1050" dirty="0"/>
              <a:t> </a:t>
            </a:r>
            <a:r>
              <a:rPr lang="en-US" sz="3200" dirty="0"/>
              <a:t> applications from participating lenders at this time</a:t>
            </a:r>
            <a:r>
              <a:rPr lang="en-US" sz="1050" dirty="0"/>
              <a:t> </a:t>
            </a:r>
            <a:r>
              <a:rPr lang="en-US" sz="3200" dirty="0"/>
              <a:t>until additional funding is authorized.</a:t>
            </a:r>
            <a:endParaRPr lang="en-US" sz="1050" dirty="0">
              <a:effectLst/>
            </a:endParaRPr>
          </a:p>
        </p:txBody>
      </p:sp>
      <p:sp>
        <p:nvSpPr>
          <p:cNvPr id="6" name="Subtitle 5">
            <a:extLst>
              <a:ext uri="{FF2B5EF4-FFF2-40B4-BE49-F238E27FC236}">
                <a16:creationId xmlns:a16="http://schemas.microsoft.com/office/drawing/2014/main" id="{7199E155-52C5-4993-8603-D5EE6005E3C4}"/>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94AFBDB7-52EC-4561-A494-7C42EB272CAE}"/>
              </a:ext>
            </a:extLst>
          </p:cNvPr>
          <p:cNvSpPr>
            <a:spLocks noGrp="1"/>
          </p:cNvSpPr>
          <p:nvPr>
            <p:ph type="body" sz="quarter" idx="10"/>
          </p:nvPr>
        </p:nvSpPr>
        <p:spPr>
          <a:xfrm>
            <a:off x="1143000" y="5645426"/>
            <a:ext cx="6858000" cy="328073"/>
          </a:xfrm>
        </p:spPr>
        <p:txBody>
          <a:bodyPr/>
          <a:lstStyle/>
          <a:p>
            <a:endParaRPr lang="en-US" dirty="0"/>
          </a:p>
        </p:txBody>
      </p:sp>
    </p:spTree>
    <p:extLst>
      <p:ext uri="{BB962C8B-B14F-4D97-AF65-F5344CB8AC3E}">
        <p14:creationId xmlns:p14="http://schemas.microsoft.com/office/powerpoint/2010/main" val="4263297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CAFDB-77CB-46C9-9F03-272B5ECAE670}"/>
              </a:ext>
            </a:extLst>
          </p:cNvPr>
          <p:cNvSpPr>
            <a:spLocks noGrp="1"/>
          </p:cNvSpPr>
          <p:nvPr>
            <p:ph type="title"/>
          </p:nvPr>
        </p:nvSpPr>
        <p:spPr/>
        <p:txBody>
          <a:bodyPr/>
          <a:lstStyle/>
          <a:p>
            <a:r>
              <a:rPr lang="en-US" dirty="0"/>
              <a:t>Financial Assistance Available</a:t>
            </a:r>
          </a:p>
        </p:txBody>
      </p:sp>
      <p:sp>
        <p:nvSpPr>
          <p:cNvPr id="3" name="Content Placeholder 2">
            <a:extLst>
              <a:ext uri="{FF2B5EF4-FFF2-40B4-BE49-F238E27FC236}">
                <a16:creationId xmlns:a16="http://schemas.microsoft.com/office/drawing/2014/main" id="{2D92A7CD-EEF0-458B-8DFE-0CF30E17352E}"/>
              </a:ext>
            </a:extLst>
          </p:cNvPr>
          <p:cNvSpPr>
            <a:spLocks noGrp="1"/>
          </p:cNvSpPr>
          <p:nvPr>
            <p:ph idx="1"/>
          </p:nvPr>
        </p:nvSpPr>
        <p:spPr/>
        <p:txBody>
          <a:bodyPr>
            <a:normAutofit/>
          </a:bodyPr>
          <a:lstStyle/>
          <a:p>
            <a:r>
              <a:rPr lang="en-US" dirty="0"/>
              <a:t>Debt Deferment or Relief:</a:t>
            </a:r>
          </a:p>
          <a:p>
            <a:pPr lvl="1"/>
            <a:r>
              <a:rPr lang="en-US" dirty="0"/>
              <a:t>Automatically deferring payments on existing disaster loans thru 12/31/20</a:t>
            </a:r>
          </a:p>
          <a:p>
            <a:pPr lvl="1"/>
            <a:r>
              <a:rPr lang="en-US" dirty="0"/>
              <a:t>Existing 7(a), 504 and microloans can be deferred – talk to your lender</a:t>
            </a:r>
          </a:p>
          <a:p>
            <a:pPr lvl="1"/>
            <a:r>
              <a:rPr lang="en-US" dirty="0"/>
              <a:t>SBA Debt Relief Program</a:t>
            </a:r>
            <a:endParaRPr lang="en-US" sz="2100" dirty="0"/>
          </a:p>
          <a:p>
            <a:pPr lvl="2"/>
            <a:r>
              <a:rPr lang="en-US" sz="1600" dirty="0"/>
              <a:t>The SBA will also pay the principal and interest of </a:t>
            </a:r>
            <a:r>
              <a:rPr lang="en-US" sz="1600" b="1" dirty="0"/>
              <a:t>new 7(a) loans, 504 loans, and microloans</a:t>
            </a:r>
            <a:r>
              <a:rPr lang="en-US" sz="1600" dirty="0"/>
              <a:t> issued prior to September 27, 2020.</a:t>
            </a:r>
          </a:p>
          <a:p>
            <a:pPr lvl="2"/>
            <a:r>
              <a:rPr lang="en-US" sz="1600" dirty="0"/>
              <a:t>The SBA will pay the principal and interest of </a:t>
            </a:r>
            <a:r>
              <a:rPr lang="en-US" sz="1600" b="1" dirty="0"/>
              <a:t>current 7(a) loans, 504 loans, and microloans</a:t>
            </a:r>
            <a:r>
              <a:rPr lang="en-US" sz="1600" dirty="0"/>
              <a:t> for a period of six months.</a:t>
            </a:r>
            <a:endParaRPr lang="en-US" dirty="0"/>
          </a:p>
          <a:p>
            <a:endParaRPr lang="en-US" dirty="0"/>
          </a:p>
          <a:p>
            <a:r>
              <a:rPr lang="en-US" dirty="0"/>
              <a:t>Paycheck Protection Program – Available now, availability is expanding daily</a:t>
            </a:r>
          </a:p>
          <a:p>
            <a:endParaRPr lang="en-US" dirty="0"/>
          </a:p>
          <a:p>
            <a:r>
              <a:rPr lang="en-US" dirty="0"/>
              <a:t>Economic Injury Disaster Loan</a:t>
            </a:r>
          </a:p>
          <a:p>
            <a:pPr lvl="1"/>
            <a:r>
              <a:rPr lang="en-US" dirty="0"/>
              <a:t>EIDL Advance of up to $10,000. The advance does not need to be repaid.</a:t>
            </a:r>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1083E67-C36A-4560-A684-0096CFD0CAFE}"/>
              </a:ext>
            </a:extLst>
          </p:cNvPr>
          <p:cNvSpPr>
            <a:spLocks noGrp="1"/>
          </p:cNvSpPr>
          <p:nvPr>
            <p:ph type="sldNum" sz="quarter" idx="12"/>
          </p:nvPr>
        </p:nvSpPr>
        <p:spPr/>
        <p:txBody>
          <a:bodyPr/>
          <a:lstStyle/>
          <a:p>
            <a:fld id="{B1AB44B9-F1EC-4F4B-88D4-413245C9CD3E}" type="slidenum">
              <a:rPr lang="en-US" smtClean="0"/>
              <a:t>4</a:t>
            </a:fld>
            <a:endParaRPr lang="en-US"/>
          </a:p>
        </p:txBody>
      </p:sp>
      <p:sp>
        <p:nvSpPr>
          <p:cNvPr id="5" name="Subtitle 4">
            <a:extLst>
              <a:ext uri="{FF2B5EF4-FFF2-40B4-BE49-F238E27FC236}">
                <a16:creationId xmlns:a16="http://schemas.microsoft.com/office/drawing/2014/main" id="{C331E326-333A-4684-937A-F862F05A5295}"/>
              </a:ext>
            </a:extLst>
          </p:cNvPr>
          <p:cNvSpPr>
            <a:spLocks noGrp="1"/>
          </p:cNvSpPr>
          <p:nvPr>
            <p:ph type="subTitle" idx="13"/>
          </p:nvPr>
        </p:nvSpPr>
        <p:spPr/>
        <p:txBody>
          <a:bodyPr/>
          <a:lstStyle/>
          <a:p>
            <a:r>
              <a:rPr lang="en-US" dirty="0"/>
              <a:t>For small business affected </a:t>
            </a:r>
            <a:r>
              <a:rPr lang="en-US"/>
              <a:t>by COVID-19 (as of 3/31/20)</a:t>
            </a:r>
            <a:endParaRPr lang="en-US" dirty="0"/>
          </a:p>
        </p:txBody>
      </p:sp>
    </p:spTree>
    <p:extLst>
      <p:ext uri="{BB962C8B-B14F-4D97-AF65-F5344CB8AC3E}">
        <p14:creationId xmlns:p14="http://schemas.microsoft.com/office/powerpoint/2010/main" val="89345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5C4F-4D7D-4DF3-A5E7-735ECCFADC02}"/>
              </a:ext>
            </a:extLst>
          </p:cNvPr>
          <p:cNvSpPr>
            <a:spLocks noGrp="1"/>
          </p:cNvSpPr>
          <p:nvPr>
            <p:ph type="title"/>
          </p:nvPr>
        </p:nvSpPr>
        <p:spPr/>
        <p:txBody>
          <a:bodyPr/>
          <a:lstStyle/>
          <a:p>
            <a:r>
              <a:rPr lang="en-US" dirty="0"/>
              <a:t>Additional Support</a:t>
            </a:r>
          </a:p>
        </p:txBody>
      </p:sp>
      <p:sp>
        <p:nvSpPr>
          <p:cNvPr id="3" name="Content Placeholder 2">
            <a:extLst>
              <a:ext uri="{FF2B5EF4-FFF2-40B4-BE49-F238E27FC236}">
                <a16:creationId xmlns:a16="http://schemas.microsoft.com/office/drawing/2014/main" id="{E526FC4B-64B6-4208-AE2A-2F1C748B629F}"/>
              </a:ext>
            </a:extLst>
          </p:cNvPr>
          <p:cNvSpPr>
            <a:spLocks noGrp="1"/>
          </p:cNvSpPr>
          <p:nvPr>
            <p:ph idx="1"/>
          </p:nvPr>
        </p:nvSpPr>
        <p:spPr/>
        <p:txBody>
          <a:bodyPr>
            <a:normAutofit/>
          </a:bodyPr>
          <a:lstStyle/>
          <a:p>
            <a:r>
              <a:rPr lang="en-US" dirty="0"/>
              <a:t>Small Business Development Center network has received additional funding to support business owners with recovery, applications, and assistance.  ASKSBDC.com, 1-833-ASK-SBDC or </a:t>
            </a:r>
            <a:r>
              <a:rPr lang="en-US" dirty="0">
                <a:hlinkClick r:id="rId2"/>
              </a:rPr>
              <a:t>loans@asksbdc.org</a:t>
            </a:r>
            <a:endParaRPr lang="en-US" dirty="0"/>
          </a:p>
          <a:p>
            <a:pPr marL="0" indent="0">
              <a:buNone/>
            </a:pPr>
            <a:endParaRPr lang="en-US" dirty="0"/>
          </a:p>
          <a:p>
            <a:r>
              <a:rPr lang="en-US" dirty="0"/>
              <a:t>Women’s Business Center has received additional funding for Coronavirus response and recovery</a:t>
            </a:r>
            <a:br>
              <a:rPr lang="en-US" dirty="0"/>
            </a:br>
            <a:endParaRPr lang="en-US" dirty="0"/>
          </a:p>
          <a:p>
            <a:r>
              <a:rPr lang="en-US" dirty="0"/>
              <a:t>State of California Programs to support business owners are launching and being updated frequently – business.ca.gov/coronavirus</a:t>
            </a:r>
            <a:br>
              <a:rPr lang="en-US" dirty="0"/>
            </a:br>
            <a:endParaRPr lang="en-US" dirty="0"/>
          </a:p>
          <a:p>
            <a:r>
              <a:rPr lang="en-US" dirty="0"/>
              <a:t>Keep an eye on your local jurisdictions and foundations</a:t>
            </a:r>
          </a:p>
          <a:p>
            <a:endParaRPr lang="en-US" dirty="0"/>
          </a:p>
          <a:p>
            <a:endParaRPr lang="en-US" dirty="0"/>
          </a:p>
        </p:txBody>
      </p:sp>
      <p:sp>
        <p:nvSpPr>
          <p:cNvPr id="4" name="Slide Number Placeholder 3">
            <a:extLst>
              <a:ext uri="{FF2B5EF4-FFF2-40B4-BE49-F238E27FC236}">
                <a16:creationId xmlns:a16="http://schemas.microsoft.com/office/drawing/2014/main" id="{1422DE1A-9919-4B80-81B7-EC85EAB3D9F5}"/>
              </a:ext>
            </a:extLst>
          </p:cNvPr>
          <p:cNvSpPr>
            <a:spLocks noGrp="1"/>
          </p:cNvSpPr>
          <p:nvPr>
            <p:ph type="sldNum" sz="quarter" idx="12"/>
          </p:nvPr>
        </p:nvSpPr>
        <p:spPr/>
        <p:txBody>
          <a:bodyPr/>
          <a:lstStyle/>
          <a:p>
            <a:fld id="{B1AB44B9-F1EC-4F4B-88D4-413245C9CD3E}" type="slidenum">
              <a:rPr lang="en-US" smtClean="0"/>
              <a:t>5</a:t>
            </a:fld>
            <a:endParaRPr lang="en-US"/>
          </a:p>
        </p:txBody>
      </p:sp>
    </p:spTree>
    <p:extLst>
      <p:ext uri="{BB962C8B-B14F-4D97-AF65-F5344CB8AC3E}">
        <p14:creationId xmlns:p14="http://schemas.microsoft.com/office/powerpoint/2010/main" val="2302556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FD3D2-52A0-4D82-B93C-A61AB34A25FB}"/>
              </a:ext>
            </a:extLst>
          </p:cNvPr>
          <p:cNvSpPr>
            <a:spLocks noGrp="1"/>
          </p:cNvSpPr>
          <p:nvPr>
            <p:ph type="title"/>
          </p:nvPr>
        </p:nvSpPr>
        <p:spPr/>
        <p:txBody>
          <a:bodyPr/>
          <a:lstStyle/>
          <a:p>
            <a:r>
              <a:rPr lang="en-US" dirty="0"/>
              <a:t>Economic Injury Disaster Loan (EIDL)</a:t>
            </a:r>
          </a:p>
        </p:txBody>
      </p:sp>
      <p:sp>
        <p:nvSpPr>
          <p:cNvPr id="3" name="Content Placeholder 2">
            <a:extLst>
              <a:ext uri="{FF2B5EF4-FFF2-40B4-BE49-F238E27FC236}">
                <a16:creationId xmlns:a16="http://schemas.microsoft.com/office/drawing/2014/main" id="{C002F14C-790A-4E6E-8206-61B44C844E91}"/>
              </a:ext>
            </a:extLst>
          </p:cNvPr>
          <p:cNvSpPr>
            <a:spLocks noGrp="1"/>
          </p:cNvSpPr>
          <p:nvPr>
            <p:ph idx="1"/>
          </p:nvPr>
        </p:nvSpPr>
        <p:spPr/>
        <p:txBody>
          <a:bodyPr/>
          <a:lstStyle/>
          <a:p>
            <a:r>
              <a:rPr lang="en-US" dirty="0"/>
              <a:t>Low-interest loan for working capital to small business suffering economic injury as a result of COVID-19</a:t>
            </a:r>
          </a:p>
          <a:p>
            <a:r>
              <a:rPr lang="en-US" dirty="0"/>
              <a:t>Max loan size $2 million</a:t>
            </a:r>
          </a:p>
          <a:p>
            <a:r>
              <a:rPr lang="en-US" dirty="0"/>
              <a:t>Pay for financial obligations and operating expenses which could have paid had the disaster not occurred</a:t>
            </a:r>
          </a:p>
          <a:p>
            <a:pPr lvl="1"/>
            <a:r>
              <a:rPr lang="en-US" dirty="0"/>
              <a:t>Includes: Fixed expenses, rent, payroll, accounts payable, extraordinary expenses incurred due to disaster</a:t>
            </a:r>
          </a:p>
          <a:p>
            <a:pPr lvl="1"/>
            <a:r>
              <a:rPr lang="en-US" dirty="0"/>
              <a:t>Does not include: refinancing long-term debt</a:t>
            </a:r>
          </a:p>
          <a:p>
            <a:r>
              <a:rPr lang="en-US" dirty="0"/>
              <a:t>Disaster loan provided directly by SBA</a:t>
            </a:r>
          </a:p>
          <a:p>
            <a:r>
              <a:rPr lang="en-US" dirty="0"/>
              <a:t>This is not a 7(a) loan</a:t>
            </a:r>
          </a:p>
          <a:p>
            <a:pPr lvl="1"/>
            <a:r>
              <a:rPr lang="en-US" dirty="0"/>
              <a:t>Does not have same criteria as 7(a)</a:t>
            </a:r>
          </a:p>
          <a:p>
            <a:r>
              <a:rPr lang="en-US" dirty="0"/>
              <a:t>Up to 10,000 advance as a result of the CARES act</a:t>
            </a:r>
          </a:p>
          <a:p>
            <a:endParaRPr lang="en-US" dirty="0"/>
          </a:p>
        </p:txBody>
      </p:sp>
      <p:sp>
        <p:nvSpPr>
          <p:cNvPr id="4" name="Slide Number Placeholder 3">
            <a:extLst>
              <a:ext uri="{FF2B5EF4-FFF2-40B4-BE49-F238E27FC236}">
                <a16:creationId xmlns:a16="http://schemas.microsoft.com/office/drawing/2014/main" id="{7D5BF300-1954-4EA5-B663-9CE79B11A7A5}"/>
              </a:ext>
            </a:extLst>
          </p:cNvPr>
          <p:cNvSpPr>
            <a:spLocks noGrp="1"/>
          </p:cNvSpPr>
          <p:nvPr>
            <p:ph type="sldNum" sz="quarter" idx="12"/>
          </p:nvPr>
        </p:nvSpPr>
        <p:spPr/>
        <p:txBody>
          <a:bodyPr/>
          <a:lstStyle/>
          <a:p>
            <a:fld id="{B1AB44B9-F1EC-4F4B-88D4-413245C9CD3E}" type="slidenum">
              <a:rPr lang="en-US" smtClean="0"/>
              <a:t>6</a:t>
            </a:fld>
            <a:endParaRPr lang="en-US"/>
          </a:p>
        </p:txBody>
      </p:sp>
      <p:sp>
        <p:nvSpPr>
          <p:cNvPr id="5" name="Subtitle 4">
            <a:extLst>
              <a:ext uri="{FF2B5EF4-FFF2-40B4-BE49-F238E27FC236}">
                <a16:creationId xmlns:a16="http://schemas.microsoft.com/office/drawing/2014/main" id="{C7457EF3-80B6-4EB7-A96B-1BB2F78AE8C0}"/>
              </a:ext>
            </a:extLst>
          </p:cNvPr>
          <p:cNvSpPr>
            <a:spLocks noGrp="1"/>
          </p:cNvSpPr>
          <p:nvPr>
            <p:ph type="subTitle" idx="13"/>
          </p:nvPr>
        </p:nvSpPr>
        <p:spPr/>
        <p:txBody>
          <a:bodyPr/>
          <a:lstStyle/>
          <a:p>
            <a:r>
              <a:rPr lang="en-US" dirty="0"/>
              <a:t>What is it?</a:t>
            </a:r>
          </a:p>
        </p:txBody>
      </p:sp>
    </p:spTree>
    <p:extLst>
      <p:ext uri="{BB962C8B-B14F-4D97-AF65-F5344CB8AC3E}">
        <p14:creationId xmlns:p14="http://schemas.microsoft.com/office/powerpoint/2010/main" val="337703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E82EC-4928-43D6-847C-7380E8A6A5E6}"/>
              </a:ext>
            </a:extLst>
          </p:cNvPr>
          <p:cNvSpPr>
            <a:spLocks noGrp="1"/>
          </p:cNvSpPr>
          <p:nvPr>
            <p:ph type="title"/>
          </p:nvPr>
        </p:nvSpPr>
        <p:spPr/>
        <p:txBody>
          <a:bodyPr/>
          <a:lstStyle/>
          <a:p>
            <a:r>
              <a:rPr lang="en-US" dirty="0"/>
              <a:t>Economic Injury Loan Program</a:t>
            </a:r>
          </a:p>
        </p:txBody>
      </p:sp>
      <p:sp>
        <p:nvSpPr>
          <p:cNvPr id="3" name="Content Placeholder 2">
            <a:extLst>
              <a:ext uri="{FF2B5EF4-FFF2-40B4-BE49-F238E27FC236}">
                <a16:creationId xmlns:a16="http://schemas.microsoft.com/office/drawing/2014/main" id="{ACF0E2FC-B6E3-4B34-AFFF-7F9F27777157}"/>
              </a:ext>
            </a:extLst>
          </p:cNvPr>
          <p:cNvSpPr>
            <a:spLocks noGrp="1"/>
          </p:cNvSpPr>
          <p:nvPr>
            <p:ph idx="1"/>
          </p:nvPr>
        </p:nvSpPr>
        <p:spPr/>
        <p:txBody>
          <a:bodyPr>
            <a:normAutofit fontScale="92500" lnSpcReduction="10000"/>
          </a:bodyPr>
          <a:lstStyle/>
          <a:p>
            <a:r>
              <a:rPr lang="en-US" dirty="0"/>
              <a:t>Funding is currently paused and applications are not being accepted</a:t>
            </a:r>
          </a:p>
          <a:p>
            <a:pPr lvl="1"/>
            <a:r>
              <a:rPr lang="en-US" dirty="0"/>
              <a:t>Applications are being processed on a first come first serve basis.</a:t>
            </a:r>
            <a:br>
              <a:rPr lang="en-US" dirty="0"/>
            </a:br>
            <a:endParaRPr lang="en-US" dirty="0"/>
          </a:p>
          <a:p>
            <a:r>
              <a:rPr lang="en-US" dirty="0"/>
              <a:t>To ensure that the greatest number of applicants can receive assistance, the office of disaster assistance calculates the amount of an Advance by the number of your pre-disaster (i.e., as of January 31, 2020) employees. The Advance will provide $1,000 per employee up to a maximum of $10,000.</a:t>
            </a:r>
            <a:br>
              <a:rPr lang="en-US" dirty="0"/>
            </a:br>
            <a:endParaRPr lang="en-US" dirty="0"/>
          </a:p>
          <a:p>
            <a:r>
              <a:rPr lang="en-US" dirty="0"/>
              <a:t>The SBA disaster office is the only source for updates on submitted applications 1-800-659-2955 </a:t>
            </a:r>
            <a:br>
              <a:rPr lang="en-US" dirty="0"/>
            </a:br>
            <a:endParaRPr lang="en-US" dirty="0"/>
          </a:p>
          <a:p>
            <a:r>
              <a:rPr lang="en-US" dirty="0"/>
              <a:t>Report released on # of applications funded so far.  6,820 applications, $1.4B in California. 114K Advances and $484M in California</a:t>
            </a:r>
            <a:br>
              <a:rPr lang="en-US" dirty="0"/>
            </a:br>
            <a:endParaRPr lang="en-US" dirty="0"/>
          </a:p>
          <a:p>
            <a:r>
              <a:rPr lang="en-US" dirty="0"/>
              <a:t>Phase 2 funding is significantly higher</a:t>
            </a:r>
            <a:br>
              <a:rPr lang="en-US" dirty="0"/>
            </a:b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74BEB7-9221-4698-B840-824215CB6171}"/>
              </a:ext>
            </a:extLst>
          </p:cNvPr>
          <p:cNvSpPr>
            <a:spLocks noGrp="1"/>
          </p:cNvSpPr>
          <p:nvPr>
            <p:ph type="sldNum" sz="quarter" idx="12"/>
          </p:nvPr>
        </p:nvSpPr>
        <p:spPr/>
        <p:txBody>
          <a:bodyPr/>
          <a:lstStyle/>
          <a:p>
            <a:fld id="{B1AB44B9-F1EC-4F4B-88D4-413245C9CD3E}" type="slidenum">
              <a:rPr lang="en-US" smtClean="0"/>
              <a:t>7</a:t>
            </a:fld>
            <a:endParaRPr lang="en-US"/>
          </a:p>
        </p:txBody>
      </p:sp>
      <p:sp>
        <p:nvSpPr>
          <p:cNvPr id="5" name="Subtitle 4">
            <a:extLst>
              <a:ext uri="{FF2B5EF4-FFF2-40B4-BE49-F238E27FC236}">
                <a16:creationId xmlns:a16="http://schemas.microsoft.com/office/drawing/2014/main" id="{5D6546D7-EBF6-4AB9-AEE9-2BB0C7C16FE7}"/>
              </a:ext>
            </a:extLst>
          </p:cNvPr>
          <p:cNvSpPr>
            <a:spLocks noGrp="1"/>
          </p:cNvSpPr>
          <p:nvPr>
            <p:ph type="subTitle" idx="13"/>
          </p:nvPr>
        </p:nvSpPr>
        <p:spPr/>
        <p:txBody>
          <a:bodyPr/>
          <a:lstStyle/>
          <a:p>
            <a:r>
              <a:rPr lang="en-US" dirty="0"/>
              <a:t>Updates</a:t>
            </a:r>
          </a:p>
        </p:txBody>
      </p:sp>
    </p:spTree>
    <p:extLst>
      <p:ext uri="{BB962C8B-B14F-4D97-AF65-F5344CB8AC3E}">
        <p14:creationId xmlns:p14="http://schemas.microsoft.com/office/powerpoint/2010/main" val="2496828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E82EC-4928-43D6-847C-7380E8A6A5E6}"/>
              </a:ext>
            </a:extLst>
          </p:cNvPr>
          <p:cNvSpPr>
            <a:spLocks noGrp="1"/>
          </p:cNvSpPr>
          <p:nvPr>
            <p:ph type="title"/>
          </p:nvPr>
        </p:nvSpPr>
        <p:spPr/>
        <p:txBody>
          <a:bodyPr/>
          <a:lstStyle/>
          <a:p>
            <a:r>
              <a:rPr lang="en-US" dirty="0"/>
              <a:t>Paycheck Protection Program</a:t>
            </a:r>
          </a:p>
        </p:txBody>
      </p:sp>
      <p:sp>
        <p:nvSpPr>
          <p:cNvPr id="3" name="Content Placeholder 2">
            <a:extLst>
              <a:ext uri="{FF2B5EF4-FFF2-40B4-BE49-F238E27FC236}">
                <a16:creationId xmlns:a16="http://schemas.microsoft.com/office/drawing/2014/main" id="{ACF0E2FC-B6E3-4B34-AFFF-7F9F27777157}"/>
              </a:ext>
            </a:extLst>
          </p:cNvPr>
          <p:cNvSpPr>
            <a:spLocks noGrp="1"/>
          </p:cNvSpPr>
          <p:nvPr>
            <p:ph idx="1"/>
          </p:nvPr>
        </p:nvSpPr>
        <p:spPr/>
        <p:txBody>
          <a:bodyPr>
            <a:normAutofit/>
          </a:bodyPr>
          <a:lstStyle/>
          <a:p>
            <a:r>
              <a:rPr lang="en-US" dirty="0"/>
              <a:t>Loan provided by participating lenders to pay up to 8 weeks of payroll costs, including benefits. Funds may pay interest on mortgage, rent and utilities</a:t>
            </a:r>
          </a:p>
          <a:p>
            <a:r>
              <a:rPr lang="en-US" dirty="0"/>
              <a:t>Payroll costs include:</a:t>
            </a:r>
          </a:p>
          <a:p>
            <a:pPr lvl="1"/>
            <a:r>
              <a:rPr lang="en-US" dirty="0"/>
              <a:t>Salary/wages/commissions/tips (cap: $100,000 annualized/employee)</a:t>
            </a:r>
          </a:p>
          <a:p>
            <a:pPr lvl="1"/>
            <a:r>
              <a:rPr lang="en-US" dirty="0"/>
              <a:t>Employee benefits such as vacation/sick leave, health care benefits, insurance premiums and retirement benefits</a:t>
            </a:r>
          </a:p>
          <a:p>
            <a:pPr lvl="1"/>
            <a:r>
              <a:rPr lang="en-US" dirty="0"/>
              <a:t>State and local taxes assessed on compensation</a:t>
            </a:r>
          </a:p>
          <a:p>
            <a:r>
              <a:rPr lang="en-US" dirty="0"/>
              <a:t>Purpose is to keep employees on the payroll or rehire quickly</a:t>
            </a:r>
          </a:p>
          <a:p>
            <a:r>
              <a:rPr lang="en-US" dirty="0"/>
              <a:t>Loan will be forgiven if used for payroll expenses – not more than 25% of costs may be for mortgage interest, rent/utilities.</a:t>
            </a:r>
          </a:p>
          <a:p>
            <a:r>
              <a:rPr lang="en-US" dirty="0"/>
              <a:t>Available: retroactive from Feb. 15, 2020, so employers can rehire their recently laid-off employees through June 30, 2020.</a:t>
            </a:r>
          </a:p>
          <a:p>
            <a:endParaRPr lang="en-US" dirty="0"/>
          </a:p>
          <a:p>
            <a:endParaRPr lang="en-US" dirty="0"/>
          </a:p>
        </p:txBody>
      </p:sp>
      <p:sp>
        <p:nvSpPr>
          <p:cNvPr id="4" name="Slide Number Placeholder 3">
            <a:extLst>
              <a:ext uri="{FF2B5EF4-FFF2-40B4-BE49-F238E27FC236}">
                <a16:creationId xmlns:a16="http://schemas.microsoft.com/office/drawing/2014/main" id="{4674BEB7-9221-4698-B840-824215CB6171}"/>
              </a:ext>
            </a:extLst>
          </p:cNvPr>
          <p:cNvSpPr>
            <a:spLocks noGrp="1"/>
          </p:cNvSpPr>
          <p:nvPr>
            <p:ph type="sldNum" sz="quarter" idx="12"/>
          </p:nvPr>
        </p:nvSpPr>
        <p:spPr/>
        <p:txBody>
          <a:bodyPr/>
          <a:lstStyle/>
          <a:p>
            <a:fld id="{B1AB44B9-F1EC-4F4B-88D4-413245C9CD3E}" type="slidenum">
              <a:rPr lang="en-US" smtClean="0"/>
              <a:t>8</a:t>
            </a:fld>
            <a:endParaRPr lang="en-US"/>
          </a:p>
        </p:txBody>
      </p:sp>
      <p:sp>
        <p:nvSpPr>
          <p:cNvPr id="5" name="Subtitle 4">
            <a:extLst>
              <a:ext uri="{FF2B5EF4-FFF2-40B4-BE49-F238E27FC236}">
                <a16:creationId xmlns:a16="http://schemas.microsoft.com/office/drawing/2014/main" id="{5D6546D7-EBF6-4AB9-AEE9-2BB0C7C16FE7}"/>
              </a:ext>
            </a:extLst>
          </p:cNvPr>
          <p:cNvSpPr>
            <a:spLocks noGrp="1"/>
          </p:cNvSpPr>
          <p:nvPr>
            <p:ph type="subTitle" idx="13"/>
          </p:nvPr>
        </p:nvSpPr>
        <p:spPr/>
        <p:txBody>
          <a:bodyPr/>
          <a:lstStyle/>
          <a:p>
            <a:endParaRPr lang="en-US"/>
          </a:p>
        </p:txBody>
      </p:sp>
    </p:spTree>
    <p:extLst>
      <p:ext uri="{BB962C8B-B14F-4D97-AF65-F5344CB8AC3E}">
        <p14:creationId xmlns:p14="http://schemas.microsoft.com/office/powerpoint/2010/main" val="215386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7FFB-4F3D-43B0-B138-C52A229C656C}"/>
              </a:ext>
            </a:extLst>
          </p:cNvPr>
          <p:cNvSpPr>
            <a:spLocks noGrp="1"/>
          </p:cNvSpPr>
          <p:nvPr>
            <p:ph type="title"/>
          </p:nvPr>
        </p:nvSpPr>
        <p:spPr/>
        <p:txBody>
          <a:bodyPr/>
          <a:lstStyle/>
          <a:p>
            <a:r>
              <a:rPr lang="en-US" dirty="0"/>
              <a:t>PPP Details</a:t>
            </a:r>
          </a:p>
        </p:txBody>
      </p:sp>
      <p:sp>
        <p:nvSpPr>
          <p:cNvPr id="3" name="Content Placeholder 2">
            <a:extLst>
              <a:ext uri="{FF2B5EF4-FFF2-40B4-BE49-F238E27FC236}">
                <a16:creationId xmlns:a16="http://schemas.microsoft.com/office/drawing/2014/main" id="{B24FBD95-7193-4977-B88A-DCF14FE8AD1F}"/>
              </a:ext>
            </a:extLst>
          </p:cNvPr>
          <p:cNvSpPr>
            <a:spLocks noGrp="1"/>
          </p:cNvSpPr>
          <p:nvPr>
            <p:ph idx="1"/>
          </p:nvPr>
        </p:nvSpPr>
        <p:spPr/>
        <p:txBody>
          <a:bodyPr>
            <a:normAutofit/>
          </a:bodyPr>
          <a:lstStyle/>
          <a:p>
            <a:pPr lvl="0"/>
            <a:r>
              <a:rPr lang="en-US" sz="2000" dirty="0"/>
              <a:t>Eligible businesses: All small businesses, including non-profits, Veterans organizations, Tribal concerns, sole proprietorships, self-employed individuals, and independent contractors</a:t>
            </a:r>
          </a:p>
          <a:p>
            <a:pPr lvl="0"/>
            <a:r>
              <a:rPr lang="en-US" sz="2000" dirty="0"/>
              <a:t>Maximum loan: $10 million</a:t>
            </a:r>
          </a:p>
          <a:p>
            <a:pPr lvl="0"/>
            <a:r>
              <a:rPr lang="en-US" sz="2000" dirty="0"/>
              <a:t>Interest Rate: 1% (subject to change)</a:t>
            </a:r>
          </a:p>
          <a:p>
            <a:pPr lvl="0"/>
            <a:r>
              <a:rPr lang="en-US" sz="2000" dirty="0"/>
              <a:t>Term: 2 years</a:t>
            </a:r>
          </a:p>
          <a:p>
            <a:pPr lvl="0"/>
            <a:r>
              <a:rPr lang="en-US" sz="2000" dirty="0"/>
              <a:t>Payment deferral for 6 months</a:t>
            </a:r>
          </a:p>
          <a:p>
            <a:r>
              <a:rPr lang="en-US" sz="2000" dirty="0"/>
              <a:t>100% guarantee by SBA</a:t>
            </a:r>
          </a:p>
          <a:p>
            <a:r>
              <a:rPr lang="en-US" sz="2000" dirty="0"/>
              <a:t>No collateral</a:t>
            </a:r>
          </a:p>
          <a:p>
            <a:r>
              <a:rPr lang="en-US" sz="2000" dirty="0"/>
              <a:t>No personal guarantee</a:t>
            </a:r>
          </a:p>
          <a:p>
            <a:r>
              <a:rPr lang="en-US" sz="2000" dirty="0"/>
              <a:t>No borrower or lender fees payable to SBA </a:t>
            </a:r>
          </a:p>
          <a:p>
            <a:r>
              <a:rPr lang="en-US" sz="2000" dirty="0"/>
              <a:t>Find a PPP lender: </a:t>
            </a:r>
            <a:r>
              <a:rPr lang="en-US" u="sng" dirty="0"/>
              <a:t>https://www.sba.gov/paycheckprotection/find</a:t>
            </a:r>
            <a:endParaRPr lang="en-US" sz="2000" dirty="0"/>
          </a:p>
          <a:p>
            <a:pPr lvl="0"/>
            <a:endParaRPr lang="en-US" sz="2000" dirty="0"/>
          </a:p>
          <a:p>
            <a:endParaRPr lang="en-US" dirty="0"/>
          </a:p>
        </p:txBody>
      </p:sp>
      <p:sp>
        <p:nvSpPr>
          <p:cNvPr id="4" name="Slide Number Placeholder 3">
            <a:extLst>
              <a:ext uri="{FF2B5EF4-FFF2-40B4-BE49-F238E27FC236}">
                <a16:creationId xmlns:a16="http://schemas.microsoft.com/office/drawing/2014/main" id="{CF5AAFC7-9D0A-424D-B4B9-B4EFD63F0093}"/>
              </a:ext>
            </a:extLst>
          </p:cNvPr>
          <p:cNvSpPr>
            <a:spLocks noGrp="1"/>
          </p:cNvSpPr>
          <p:nvPr>
            <p:ph type="sldNum" sz="quarter" idx="12"/>
          </p:nvPr>
        </p:nvSpPr>
        <p:spPr/>
        <p:txBody>
          <a:bodyPr/>
          <a:lstStyle/>
          <a:p>
            <a:fld id="{B1AB44B9-F1EC-4F4B-88D4-413245C9CD3E}" type="slidenum">
              <a:rPr lang="en-US" smtClean="0"/>
              <a:t>9</a:t>
            </a:fld>
            <a:endParaRPr lang="en-US"/>
          </a:p>
        </p:txBody>
      </p:sp>
      <p:sp>
        <p:nvSpPr>
          <p:cNvPr id="5" name="Subtitle 4">
            <a:extLst>
              <a:ext uri="{FF2B5EF4-FFF2-40B4-BE49-F238E27FC236}">
                <a16:creationId xmlns:a16="http://schemas.microsoft.com/office/drawing/2014/main" id="{3FE3C506-50E1-4EE0-BC6E-BB3387A46928}"/>
              </a:ext>
            </a:extLst>
          </p:cNvPr>
          <p:cNvSpPr>
            <a:spLocks noGrp="1"/>
          </p:cNvSpPr>
          <p:nvPr>
            <p:ph type="subTitle" idx="13"/>
          </p:nvPr>
        </p:nvSpPr>
        <p:spPr/>
        <p:txBody>
          <a:bodyPr/>
          <a:lstStyle/>
          <a:p>
            <a:endParaRPr lang="en-US"/>
          </a:p>
        </p:txBody>
      </p:sp>
    </p:spTree>
    <p:extLst>
      <p:ext uri="{BB962C8B-B14F-4D97-AF65-F5344CB8AC3E}">
        <p14:creationId xmlns:p14="http://schemas.microsoft.com/office/powerpoint/2010/main" val="111251967"/>
      </p:ext>
    </p:extLst>
  </p:cSld>
  <p:clrMapOvr>
    <a:masterClrMapping/>
  </p:clrMapOvr>
</p:sld>
</file>

<file path=ppt/theme/theme1.xml><?xml version="1.0" encoding="utf-8"?>
<a:theme xmlns:a="http://schemas.openxmlformats.org/drawingml/2006/main" name="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BC2D32A2CA5E4296ABBCEAE5770C65" ma:contentTypeVersion="11" ma:contentTypeDescription="Create a new document." ma:contentTypeScope="" ma:versionID="ca57f757d91b444ee324723e74e5c479">
  <xsd:schema xmlns:xsd="http://www.w3.org/2001/XMLSchema" xmlns:xs="http://www.w3.org/2001/XMLSchema" xmlns:p="http://schemas.microsoft.com/office/2006/metadata/properties" xmlns:ns3="cbe188fc-2e48-4262-a00f-579cd0a99822" xmlns:ns4="26dba8e3-3e3b-4eda-ae41-8165bff0f5b1" targetNamespace="http://schemas.microsoft.com/office/2006/metadata/properties" ma:root="true" ma:fieldsID="9829d5801a1fdfe3ed16270940f8849c" ns3:_="" ns4:_="">
    <xsd:import namespace="cbe188fc-2e48-4262-a00f-579cd0a99822"/>
    <xsd:import namespace="26dba8e3-3e3b-4eda-ae41-8165bff0f5b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e188fc-2e48-4262-a00f-579cd0a998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dba8e3-3e3b-4eda-ae41-8165bff0f5b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B00DA0-421A-45B4-B627-A11A6161980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F679C71-29D5-41E8-AD55-6F5D555EA3DA}">
  <ds:schemaRefs>
    <ds:schemaRef ds:uri="http://schemas.microsoft.com/sharepoint/v3/contenttype/forms"/>
  </ds:schemaRefs>
</ds:datastoreItem>
</file>

<file path=customXml/itemProps3.xml><?xml version="1.0" encoding="utf-8"?>
<ds:datastoreItem xmlns:ds="http://schemas.openxmlformats.org/officeDocument/2006/customXml" ds:itemID="{4D2F7481-D4B4-4AF7-867B-010C04E7C7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e188fc-2e48-4262-a00f-579cd0a99822"/>
    <ds:schemaRef ds:uri="26dba8e3-3e3b-4eda-ae41-8165bff0f5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SBA (4x3)</Template>
  <TotalTime>14064</TotalTime>
  <Words>932</Words>
  <Application>Microsoft Office PowerPoint</Application>
  <PresentationFormat>On-screen Show (4:3)</PresentationFormat>
  <Paragraphs>89</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Source Sans Pro</vt:lpstr>
      <vt:lpstr>Office Theme</vt:lpstr>
      <vt:lpstr>PowerPoint Presentation</vt:lpstr>
      <vt:lpstr>Please note, information is  updated rapidly as CARES Act  passage authorizes SBA to create new programs.  This information is current as of 4/22/20.  Please check SBA.gov/coronavirus for the most up-to-date information. </vt:lpstr>
      <vt:lpstr>At this time, by law, the SBA will not be able to issue new loan approvals for either of our disaster lending programs.  Due to limited funding, the application portal for the EIDL–COVID-19 assistance program is temporarily closed. We are also not accepting additional  Paycheck Protection Program  applications from participating lenders at this time until additional funding is authorized.</vt:lpstr>
      <vt:lpstr>Financial Assistance Available</vt:lpstr>
      <vt:lpstr>Additional Support</vt:lpstr>
      <vt:lpstr>Economic Injury Disaster Loan (EIDL)</vt:lpstr>
      <vt:lpstr>Economic Injury Loan Program</vt:lpstr>
      <vt:lpstr>Paycheck Protection Program</vt:lpstr>
      <vt:lpstr>PPP Details</vt:lpstr>
      <vt:lpstr>Paycheck Protection Program</vt:lpstr>
      <vt:lpstr>Comparison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Clowes, Julie A.</dc:creator>
  <cp:lastModifiedBy>Kirsten MacDonald</cp:lastModifiedBy>
  <cp:revision>10</cp:revision>
  <cp:lastPrinted>2018-02-13T00:27:10Z</cp:lastPrinted>
  <dcterms:created xsi:type="dcterms:W3CDTF">2020-03-19T02:15:47Z</dcterms:created>
  <dcterms:modified xsi:type="dcterms:W3CDTF">2020-04-22T19:46:23Z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0x0101004ABC2D32A2CA5E4296ABBCEAE5770C65</vt:lpwstr>
  </property>
</Properties>
</file>