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0"/>
  </p:notesMasterIdLst>
  <p:handoutMasterIdLst>
    <p:handoutMasterId r:id="rId41"/>
  </p:handoutMasterIdLst>
  <p:sldIdLst>
    <p:sldId id="256" r:id="rId5"/>
    <p:sldId id="326" r:id="rId6"/>
    <p:sldId id="835" r:id="rId7"/>
    <p:sldId id="325" r:id="rId8"/>
    <p:sldId id="655" r:id="rId9"/>
    <p:sldId id="828" r:id="rId10"/>
    <p:sldId id="829" r:id="rId11"/>
    <p:sldId id="817" r:id="rId12"/>
    <p:sldId id="818" r:id="rId13"/>
    <p:sldId id="819" r:id="rId14"/>
    <p:sldId id="793" r:id="rId15"/>
    <p:sldId id="838" r:id="rId16"/>
    <p:sldId id="839" r:id="rId17"/>
    <p:sldId id="778" r:id="rId18"/>
    <p:sldId id="324" r:id="rId19"/>
    <p:sldId id="841" r:id="rId20"/>
    <p:sldId id="812" r:id="rId21"/>
    <p:sldId id="329" r:id="rId22"/>
    <p:sldId id="330" r:id="rId23"/>
    <p:sldId id="331" r:id="rId24"/>
    <p:sldId id="332" r:id="rId25"/>
    <p:sldId id="306" r:id="rId26"/>
    <p:sldId id="333" r:id="rId27"/>
    <p:sldId id="334" r:id="rId28"/>
    <p:sldId id="335" r:id="rId29"/>
    <p:sldId id="276" r:id="rId30"/>
    <p:sldId id="337" r:id="rId31"/>
    <p:sldId id="338" r:id="rId32"/>
    <p:sldId id="339" r:id="rId33"/>
    <p:sldId id="340" r:id="rId34"/>
    <p:sldId id="341" r:id="rId35"/>
    <p:sldId id="327" r:id="rId36"/>
    <p:sldId id="348" r:id="rId37"/>
    <p:sldId id="349" r:id="rId38"/>
    <p:sldId id="28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Killian" initials="K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68E60"/>
    <a:srgbClr val="898989"/>
    <a:srgbClr val="003F80"/>
    <a:srgbClr val="007EB4"/>
    <a:srgbClr val="003E7F"/>
    <a:srgbClr val="0091C9"/>
    <a:srgbClr val="CC3538"/>
    <a:srgbClr val="F5CD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3D1410-DA92-4C20-A979-DED240D980CE}" v="141" dt="2021-06-30T18:25:18.4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34" autoAdjust="0"/>
    <p:restoredTop sz="86388" autoAdjust="0"/>
  </p:normalViewPr>
  <p:slideViewPr>
    <p:cSldViewPr snapToGrid="0" snapToObjects="1">
      <p:cViewPr varScale="1">
        <p:scale>
          <a:sx n="57" d="100"/>
          <a:sy n="57" d="100"/>
        </p:scale>
        <p:origin x="1324" y="52"/>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125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pkin, Darlene T. (Temp)" userId="702f2515-c935-497e-80c8-a7022a1c4a6b" providerId="ADAL" clId="{EA3D1410-DA92-4C20-A979-DED240D980CE}"/>
    <pc:docChg chg="custSel delSld modSld">
      <pc:chgData name="Drapkin, Darlene T. (Temp)" userId="702f2515-c935-497e-80c8-a7022a1c4a6b" providerId="ADAL" clId="{EA3D1410-DA92-4C20-A979-DED240D980CE}" dt="2021-06-30T18:54:12.088" v="310" actId="20577"/>
      <pc:docMkLst>
        <pc:docMk/>
      </pc:docMkLst>
      <pc:sldChg chg="modSp mod">
        <pc:chgData name="Drapkin, Darlene T. (Temp)" userId="702f2515-c935-497e-80c8-a7022a1c4a6b" providerId="ADAL" clId="{EA3D1410-DA92-4C20-A979-DED240D980CE}" dt="2021-06-30T18:54:12.088" v="310" actId="20577"/>
        <pc:sldMkLst>
          <pc:docMk/>
          <pc:sldMk cId="2447581" sldId="256"/>
        </pc:sldMkLst>
        <pc:spChg chg="mod">
          <ac:chgData name="Drapkin, Darlene T. (Temp)" userId="702f2515-c935-497e-80c8-a7022a1c4a6b" providerId="ADAL" clId="{EA3D1410-DA92-4C20-A979-DED240D980CE}" dt="2021-06-30T18:54:12.088" v="310" actId="20577"/>
          <ac:spMkLst>
            <pc:docMk/>
            <pc:sldMk cId="2447581" sldId="256"/>
            <ac:spMk id="2" creationId="{56C95B91-D7A0-4032-B9F7-86170F4CA883}"/>
          </ac:spMkLst>
        </pc:spChg>
      </pc:sldChg>
      <pc:sldChg chg="modSp mod">
        <pc:chgData name="Drapkin, Darlene T. (Temp)" userId="702f2515-c935-497e-80c8-a7022a1c4a6b" providerId="ADAL" clId="{EA3D1410-DA92-4C20-A979-DED240D980CE}" dt="2021-06-30T18:22:27.337" v="286" actId="27636"/>
        <pc:sldMkLst>
          <pc:docMk/>
          <pc:sldMk cId="868020975" sldId="276"/>
        </pc:sldMkLst>
        <pc:spChg chg="mod">
          <ac:chgData name="Drapkin, Darlene T. (Temp)" userId="702f2515-c935-497e-80c8-a7022a1c4a6b" providerId="ADAL" clId="{EA3D1410-DA92-4C20-A979-DED240D980CE}" dt="2021-06-30T18:22:27.337" v="286" actId="27636"/>
          <ac:spMkLst>
            <pc:docMk/>
            <pc:sldMk cId="868020975" sldId="276"/>
            <ac:spMk id="3" creationId="{BE0DC53B-EC99-45B2-B90B-A2EB9DCA6953}"/>
          </ac:spMkLst>
        </pc:spChg>
      </pc:sldChg>
      <pc:sldChg chg="modSp">
        <pc:chgData name="Drapkin, Darlene T. (Temp)" userId="702f2515-c935-497e-80c8-a7022a1c4a6b" providerId="ADAL" clId="{EA3D1410-DA92-4C20-A979-DED240D980CE}" dt="2021-06-17T16:30:09.105" v="279" actId="20577"/>
        <pc:sldMkLst>
          <pc:docMk/>
          <pc:sldMk cId="1008734584" sldId="286"/>
        </pc:sldMkLst>
        <pc:spChg chg="mod">
          <ac:chgData name="Drapkin, Darlene T. (Temp)" userId="702f2515-c935-497e-80c8-a7022a1c4a6b" providerId="ADAL" clId="{EA3D1410-DA92-4C20-A979-DED240D980CE}" dt="2021-06-17T16:30:09.105" v="279" actId="20577"/>
          <ac:spMkLst>
            <pc:docMk/>
            <pc:sldMk cId="1008734584" sldId="286"/>
            <ac:spMk id="3" creationId="{01EC7F2E-5605-45E2-BA00-B08A35B2A7F3}"/>
          </ac:spMkLst>
        </pc:spChg>
      </pc:sldChg>
      <pc:sldChg chg="modSp mod">
        <pc:chgData name="Drapkin, Darlene T. (Temp)" userId="702f2515-c935-497e-80c8-a7022a1c4a6b" providerId="ADAL" clId="{EA3D1410-DA92-4C20-A979-DED240D980CE}" dt="2021-06-17T16:24:05.475" v="215" actId="1076"/>
        <pc:sldMkLst>
          <pc:docMk/>
          <pc:sldMk cId="2813925734" sldId="325"/>
        </pc:sldMkLst>
        <pc:spChg chg="mod">
          <ac:chgData name="Drapkin, Darlene T. (Temp)" userId="702f2515-c935-497e-80c8-a7022a1c4a6b" providerId="ADAL" clId="{EA3D1410-DA92-4C20-A979-DED240D980CE}" dt="2021-06-17T16:23:58.599" v="214" actId="207"/>
          <ac:spMkLst>
            <pc:docMk/>
            <pc:sldMk cId="2813925734" sldId="325"/>
            <ac:spMk id="3" creationId="{041C56E4-1BD0-4ED9-9E78-2542BD9A5FAF}"/>
          </ac:spMkLst>
        </pc:spChg>
        <pc:spChg chg="mod">
          <ac:chgData name="Drapkin, Darlene T. (Temp)" userId="702f2515-c935-497e-80c8-a7022a1c4a6b" providerId="ADAL" clId="{EA3D1410-DA92-4C20-A979-DED240D980CE}" dt="2021-06-17T16:24:05.475" v="215" actId="1076"/>
          <ac:spMkLst>
            <pc:docMk/>
            <pc:sldMk cId="2813925734" sldId="325"/>
            <ac:spMk id="5" creationId="{41C25B87-DE24-4C23-8412-3B7BADDC8FCB}"/>
          </ac:spMkLst>
        </pc:spChg>
      </pc:sldChg>
      <pc:sldChg chg="modSp">
        <pc:chgData name="Drapkin, Darlene T. (Temp)" userId="702f2515-c935-497e-80c8-a7022a1c4a6b" providerId="ADAL" clId="{EA3D1410-DA92-4C20-A979-DED240D980CE}" dt="2021-06-17T16:21:44.312" v="170" actId="403"/>
        <pc:sldMkLst>
          <pc:docMk/>
          <pc:sldMk cId="2684636662" sldId="326"/>
        </pc:sldMkLst>
        <pc:spChg chg="mod">
          <ac:chgData name="Drapkin, Darlene T. (Temp)" userId="702f2515-c935-497e-80c8-a7022a1c4a6b" providerId="ADAL" clId="{EA3D1410-DA92-4C20-A979-DED240D980CE}" dt="2021-06-17T16:21:44.312" v="170" actId="403"/>
          <ac:spMkLst>
            <pc:docMk/>
            <pc:sldMk cId="2684636662" sldId="326"/>
            <ac:spMk id="2" creationId="{C99624D1-E64C-4DEF-B196-D1A576B786F8}"/>
          </ac:spMkLst>
        </pc:spChg>
      </pc:sldChg>
      <pc:sldChg chg="addSp delSp modSp mod">
        <pc:chgData name="Drapkin, Darlene T. (Temp)" userId="702f2515-c935-497e-80c8-a7022a1c4a6b" providerId="ADAL" clId="{EA3D1410-DA92-4C20-A979-DED240D980CE}" dt="2021-06-30T18:48:56.770" v="308" actId="20577"/>
        <pc:sldMkLst>
          <pc:docMk/>
          <pc:sldMk cId="4211718485" sldId="327"/>
        </pc:sldMkLst>
        <pc:spChg chg="del">
          <ac:chgData name="Drapkin, Darlene T. (Temp)" userId="702f2515-c935-497e-80c8-a7022a1c4a6b" providerId="ADAL" clId="{EA3D1410-DA92-4C20-A979-DED240D980CE}" dt="2021-06-30T18:24:37.904" v="288" actId="478"/>
          <ac:spMkLst>
            <pc:docMk/>
            <pc:sldMk cId="4211718485" sldId="327"/>
            <ac:spMk id="3" creationId="{63DC936F-A72B-4632-9049-B02118837676}"/>
          </ac:spMkLst>
        </pc:spChg>
        <pc:spChg chg="add mod">
          <ac:chgData name="Drapkin, Darlene T. (Temp)" userId="702f2515-c935-497e-80c8-a7022a1c4a6b" providerId="ADAL" clId="{EA3D1410-DA92-4C20-A979-DED240D980CE}" dt="2021-06-30T18:48:56.770" v="308" actId="20577"/>
          <ac:spMkLst>
            <pc:docMk/>
            <pc:sldMk cId="4211718485" sldId="327"/>
            <ac:spMk id="6" creationId="{7A8BE32A-2C52-4BCC-9811-2596EC951FBF}"/>
          </ac:spMkLst>
        </pc:spChg>
        <pc:spChg chg="add mod">
          <ac:chgData name="Drapkin, Darlene T. (Temp)" userId="702f2515-c935-497e-80c8-a7022a1c4a6b" providerId="ADAL" clId="{EA3D1410-DA92-4C20-A979-DED240D980CE}" dt="2021-06-30T18:25:32.481" v="301" actId="20577"/>
          <ac:spMkLst>
            <pc:docMk/>
            <pc:sldMk cId="4211718485" sldId="327"/>
            <ac:spMk id="7" creationId="{4730F6F7-D1E5-4D3A-91AA-12B266242C4A}"/>
          </ac:spMkLst>
        </pc:spChg>
      </pc:sldChg>
      <pc:sldChg chg="modSp mod">
        <pc:chgData name="Drapkin, Darlene T. (Temp)" userId="702f2515-c935-497e-80c8-a7022a1c4a6b" providerId="ADAL" clId="{EA3D1410-DA92-4C20-A979-DED240D980CE}" dt="2021-06-30T18:21:44.371" v="281" actId="12"/>
        <pc:sldMkLst>
          <pc:docMk/>
          <pc:sldMk cId="2344391564" sldId="334"/>
        </pc:sldMkLst>
        <pc:spChg chg="mod">
          <ac:chgData name="Drapkin, Darlene T. (Temp)" userId="702f2515-c935-497e-80c8-a7022a1c4a6b" providerId="ADAL" clId="{EA3D1410-DA92-4C20-A979-DED240D980CE}" dt="2021-06-30T18:21:44.371" v="281" actId="12"/>
          <ac:spMkLst>
            <pc:docMk/>
            <pc:sldMk cId="2344391564" sldId="334"/>
            <ac:spMk id="3" creationId="{9FD6EC16-E0EE-4214-8825-46CAD3F695AA}"/>
          </ac:spMkLst>
        </pc:spChg>
      </pc:sldChg>
      <pc:sldChg chg="modSp mod">
        <pc:chgData name="Drapkin, Darlene T. (Temp)" userId="702f2515-c935-497e-80c8-a7022a1c4a6b" providerId="ADAL" clId="{EA3D1410-DA92-4C20-A979-DED240D980CE}" dt="2021-06-30T18:22:03.853" v="284" actId="27636"/>
        <pc:sldMkLst>
          <pc:docMk/>
          <pc:sldMk cId="3460524132" sldId="335"/>
        </pc:sldMkLst>
        <pc:spChg chg="mod">
          <ac:chgData name="Drapkin, Darlene T. (Temp)" userId="702f2515-c935-497e-80c8-a7022a1c4a6b" providerId="ADAL" clId="{EA3D1410-DA92-4C20-A979-DED240D980CE}" dt="2021-06-30T18:22:03.853" v="284" actId="27636"/>
          <ac:spMkLst>
            <pc:docMk/>
            <pc:sldMk cId="3460524132" sldId="335"/>
            <ac:spMk id="3" creationId="{80AB9F7E-A8A0-4929-9ABC-525EEC3FD1A8}"/>
          </ac:spMkLst>
        </pc:spChg>
      </pc:sldChg>
      <pc:sldChg chg="modSp">
        <pc:chgData name="Drapkin, Darlene T. (Temp)" userId="702f2515-c935-497e-80c8-a7022a1c4a6b" providerId="ADAL" clId="{EA3D1410-DA92-4C20-A979-DED240D980CE}" dt="2021-06-17T16:26:49.992" v="225" actId="5793"/>
        <pc:sldMkLst>
          <pc:docMk/>
          <pc:sldMk cId="3255751846" sldId="340"/>
        </pc:sldMkLst>
        <pc:spChg chg="mod">
          <ac:chgData name="Drapkin, Darlene T. (Temp)" userId="702f2515-c935-497e-80c8-a7022a1c4a6b" providerId="ADAL" clId="{EA3D1410-DA92-4C20-A979-DED240D980CE}" dt="2021-06-17T16:26:49.992" v="225" actId="5793"/>
          <ac:spMkLst>
            <pc:docMk/>
            <pc:sldMk cId="3255751846" sldId="340"/>
            <ac:spMk id="3" creationId="{1057EABC-2084-4F22-93D2-6E417AD71ABA}"/>
          </ac:spMkLst>
        </pc:spChg>
      </pc:sldChg>
      <pc:sldChg chg="modSp">
        <pc:chgData name="Drapkin, Darlene T. (Temp)" userId="702f2515-c935-497e-80c8-a7022a1c4a6b" providerId="ADAL" clId="{EA3D1410-DA92-4C20-A979-DED240D980CE}" dt="2021-06-17T16:27:43.762" v="243" actId="1076"/>
        <pc:sldMkLst>
          <pc:docMk/>
          <pc:sldMk cId="1055743544" sldId="341"/>
        </pc:sldMkLst>
        <pc:spChg chg="mod">
          <ac:chgData name="Drapkin, Darlene T. (Temp)" userId="702f2515-c935-497e-80c8-a7022a1c4a6b" providerId="ADAL" clId="{EA3D1410-DA92-4C20-A979-DED240D980CE}" dt="2021-06-17T16:27:43.762" v="243" actId="1076"/>
          <ac:spMkLst>
            <pc:docMk/>
            <pc:sldMk cId="1055743544" sldId="341"/>
            <ac:spMk id="3" creationId="{868903B6-2CA1-41E4-AFAF-E978B483275A}"/>
          </ac:spMkLst>
        </pc:spChg>
      </pc:sldChg>
      <pc:sldChg chg="modSp del mod">
        <pc:chgData name="Drapkin, Darlene T. (Temp)" userId="702f2515-c935-497e-80c8-a7022a1c4a6b" providerId="ADAL" clId="{EA3D1410-DA92-4C20-A979-DED240D980CE}" dt="2021-06-30T18:26:47.002" v="307" actId="47"/>
        <pc:sldMkLst>
          <pc:docMk/>
          <pc:sldMk cId="102826940" sldId="344"/>
        </pc:sldMkLst>
        <pc:spChg chg="mod">
          <ac:chgData name="Drapkin, Darlene T. (Temp)" userId="702f2515-c935-497e-80c8-a7022a1c4a6b" providerId="ADAL" clId="{EA3D1410-DA92-4C20-A979-DED240D980CE}" dt="2021-06-30T18:24:46.963" v="289" actId="21"/>
          <ac:spMkLst>
            <pc:docMk/>
            <pc:sldMk cId="102826940" sldId="344"/>
            <ac:spMk id="2" creationId="{8F025A18-BF74-420A-9C1D-C0F4ACB43B44}"/>
          </ac:spMkLst>
        </pc:spChg>
        <pc:spChg chg="mod">
          <ac:chgData name="Drapkin, Darlene T. (Temp)" userId="702f2515-c935-497e-80c8-a7022a1c4a6b" providerId="ADAL" clId="{EA3D1410-DA92-4C20-A979-DED240D980CE}" dt="2021-06-30T18:25:01.112" v="292" actId="21"/>
          <ac:spMkLst>
            <pc:docMk/>
            <pc:sldMk cId="102826940" sldId="344"/>
            <ac:spMk id="3" creationId="{A709E101-C8E2-472C-A391-28D071368143}"/>
          </ac:spMkLst>
        </pc:spChg>
      </pc:sldChg>
      <pc:sldChg chg="modSp mod">
        <pc:chgData name="Drapkin, Darlene T. (Temp)" userId="702f2515-c935-497e-80c8-a7022a1c4a6b" providerId="ADAL" clId="{EA3D1410-DA92-4C20-A979-DED240D980CE}" dt="2021-06-17T16:29:42.122" v="277" actId="14100"/>
        <pc:sldMkLst>
          <pc:docMk/>
          <pc:sldMk cId="3393126644" sldId="348"/>
        </pc:sldMkLst>
        <pc:spChg chg="mod">
          <ac:chgData name="Drapkin, Darlene T. (Temp)" userId="702f2515-c935-497e-80c8-a7022a1c4a6b" providerId="ADAL" clId="{EA3D1410-DA92-4C20-A979-DED240D980CE}" dt="2021-06-17T16:29:42.122" v="277" actId="14100"/>
          <ac:spMkLst>
            <pc:docMk/>
            <pc:sldMk cId="3393126644" sldId="348"/>
            <ac:spMk id="3" creationId="{35978B45-F5F3-474C-8D3B-44EF18B4535A}"/>
          </ac:spMkLst>
        </pc:spChg>
      </pc:sldChg>
      <pc:sldChg chg="modSp mod">
        <pc:chgData name="Drapkin, Darlene T. (Temp)" userId="702f2515-c935-497e-80c8-a7022a1c4a6b" providerId="ADAL" clId="{EA3D1410-DA92-4C20-A979-DED240D980CE}" dt="2021-06-16T22:13:41.678" v="5" actId="113"/>
        <pc:sldMkLst>
          <pc:docMk/>
          <pc:sldMk cId="3616950843" sldId="349"/>
        </pc:sldMkLst>
        <pc:spChg chg="mod">
          <ac:chgData name="Drapkin, Darlene T. (Temp)" userId="702f2515-c935-497e-80c8-a7022a1c4a6b" providerId="ADAL" clId="{EA3D1410-DA92-4C20-A979-DED240D980CE}" dt="2021-06-16T22:13:41.678" v="5" actId="113"/>
          <ac:spMkLst>
            <pc:docMk/>
            <pc:sldMk cId="3616950843" sldId="349"/>
            <ac:spMk id="3" creationId="{629304EA-290D-4C3A-BBED-93F45431D96B}"/>
          </ac:spMkLst>
        </pc:spChg>
      </pc:sldChg>
      <pc:sldChg chg="delSp del mod">
        <pc:chgData name="Drapkin, Darlene T. (Temp)" userId="702f2515-c935-497e-80c8-a7022a1c4a6b" providerId="ADAL" clId="{EA3D1410-DA92-4C20-A979-DED240D980CE}" dt="2021-06-17T16:19:22.425" v="142" actId="2696"/>
        <pc:sldMkLst>
          <pc:docMk/>
          <pc:sldMk cId="3404794408" sldId="350"/>
        </pc:sldMkLst>
        <pc:spChg chg="del">
          <ac:chgData name="Drapkin, Darlene T. (Temp)" userId="702f2515-c935-497e-80c8-a7022a1c4a6b" providerId="ADAL" clId="{EA3D1410-DA92-4C20-A979-DED240D980CE}" dt="2021-06-16T22:17:49.245" v="42" actId="478"/>
          <ac:spMkLst>
            <pc:docMk/>
            <pc:sldMk cId="3404794408" sldId="350"/>
            <ac:spMk id="4" creationId="{671BB2DE-A1E1-4E44-8640-679C9F248864}"/>
          </ac:spMkLst>
        </pc:spChg>
      </pc:sldChg>
      <pc:sldChg chg="modSp">
        <pc:chgData name="Drapkin, Darlene T. (Temp)" userId="702f2515-c935-497e-80c8-a7022a1c4a6b" providerId="ADAL" clId="{EA3D1410-DA92-4C20-A979-DED240D980CE}" dt="2021-06-17T16:26:02.664" v="223" actId="1076"/>
        <pc:sldMkLst>
          <pc:docMk/>
          <pc:sldMk cId="13923269" sldId="793"/>
        </pc:sldMkLst>
        <pc:spChg chg="mod">
          <ac:chgData name="Drapkin, Darlene T. (Temp)" userId="702f2515-c935-497e-80c8-a7022a1c4a6b" providerId="ADAL" clId="{EA3D1410-DA92-4C20-A979-DED240D980CE}" dt="2021-06-17T16:26:02.664" v="223" actId="1076"/>
          <ac:spMkLst>
            <pc:docMk/>
            <pc:sldMk cId="13923269" sldId="793"/>
            <ac:spMk id="7" creationId="{F56C4E9B-2C5B-458F-9779-9F07546356BE}"/>
          </ac:spMkLst>
        </pc:spChg>
      </pc:sldChg>
      <pc:sldChg chg="modSp mod">
        <pc:chgData name="Drapkin, Darlene T. (Temp)" userId="702f2515-c935-497e-80c8-a7022a1c4a6b" providerId="ADAL" clId="{EA3D1410-DA92-4C20-A979-DED240D980CE}" dt="2021-06-30T18:16:08.131" v="280" actId="20577"/>
        <pc:sldMkLst>
          <pc:docMk/>
          <pc:sldMk cId="3820433392" sldId="828"/>
        </pc:sldMkLst>
        <pc:spChg chg="mod">
          <ac:chgData name="Drapkin, Darlene T. (Temp)" userId="702f2515-c935-497e-80c8-a7022a1c4a6b" providerId="ADAL" clId="{EA3D1410-DA92-4C20-A979-DED240D980CE}" dt="2021-06-30T18:16:08.131" v="280" actId="20577"/>
          <ac:spMkLst>
            <pc:docMk/>
            <pc:sldMk cId="3820433392" sldId="828"/>
            <ac:spMk id="10" creationId="{944E1FD7-F721-4F1D-BE95-6AA13CAC7E9F}"/>
          </ac:spMkLst>
        </pc:spChg>
      </pc:sldChg>
      <pc:sldChg chg="modSp mod">
        <pc:chgData name="Drapkin, Darlene T. (Temp)" userId="702f2515-c935-497e-80c8-a7022a1c4a6b" providerId="ADAL" clId="{EA3D1410-DA92-4C20-A979-DED240D980CE}" dt="2021-06-16T22:57:20.426" v="49" actId="27636"/>
        <pc:sldMkLst>
          <pc:docMk/>
          <pc:sldMk cId="27213258" sldId="835"/>
        </pc:sldMkLst>
        <pc:spChg chg="mod">
          <ac:chgData name="Drapkin, Darlene T. (Temp)" userId="702f2515-c935-497e-80c8-a7022a1c4a6b" providerId="ADAL" clId="{EA3D1410-DA92-4C20-A979-DED240D980CE}" dt="2021-06-16T22:57:20.426" v="49" actId="27636"/>
          <ac:spMkLst>
            <pc:docMk/>
            <pc:sldMk cId="27213258" sldId="835"/>
            <ac:spMk id="2" creationId="{3D8C8311-E681-4E52-A3C1-D6251E362EAA}"/>
          </ac:spMkLst>
        </pc:spChg>
        <pc:spChg chg="mod">
          <ac:chgData name="Drapkin, Darlene T. (Temp)" userId="702f2515-c935-497e-80c8-a7022a1c4a6b" providerId="ADAL" clId="{EA3D1410-DA92-4C20-A979-DED240D980CE}" dt="2021-06-16T22:57:13.755" v="44" actId="403"/>
          <ac:spMkLst>
            <pc:docMk/>
            <pc:sldMk cId="27213258" sldId="835"/>
            <ac:spMk id="4" creationId="{589A1DAC-E7C5-4CAE-97F8-942D1D28F3F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062E8F-0327-1B44-880E-F1AFCA2C073C}" type="datetimeFigureOut">
              <a:rPr lang="en-US" smtClean="0"/>
              <a:t>6/30/2021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1A873F-EF5E-994B-9976-428F934A075E}" type="slidenum">
              <a:rPr lang="en-US" smtClean="0"/>
              <a:t>‹#›</a:t>
            </a:fld>
            <a:endParaRPr lang="en-US"/>
          </a:p>
        </p:txBody>
      </p:sp>
    </p:spTree>
    <p:extLst>
      <p:ext uri="{BB962C8B-B14F-4D97-AF65-F5344CB8AC3E}">
        <p14:creationId xmlns:p14="http://schemas.microsoft.com/office/powerpoint/2010/main" val="642620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BF4D7-81BE-0B4C-B655-82AD930F9C8A}" type="datetimeFigureOut">
              <a:rPr lang="en-US" smtClean="0"/>
              <a:t>6/30/2021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2140A9-11FD-AB46-B99D-C1331D8D84D1}" type="slidenum">
              <a:rPr lang="en-US" smtClean="0"/>
              <a:t>‹#›</a:t>
            </a:fld>
            <a:endParaRPr lang="en-US"/>
          </a:p>
        </p:txBody>
      </p:sp>
    </p:spTree>
    <p:extLst>
      <p:ext uri="{BB962C8B-B14F-4D97-AF65-F5344CB8AC3E}">
        <p14:creationId xmlns:p14="http://schemas.microsoft.com/office/powerpoint/2010/main" val="76007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sba.gov/ppp"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information in this presentation is current as of the date of the presentation</a:t>
            </a:r>
          </a:p>
          <a:p>
            <a:r>
              <a:rPr lang="en-US" dirty="0"/>
              <a:t>Most current information can always be found at </a:t>
            </a:r>
            <a:r>
              <a:rPr lang="en-US" dirty="0">
                <a:hlinkClick r:id="rId3"/>
              </a:rPr>
              <a:t>www.sba.gov/ppp</a:t>
            </a:r>
            <a:endParaRPr lang="en-US" dirty="0"/>
          </a:p>
          <a:p>
            <a:endParaRPr lang="en-US" dirty="0"/>
          </a:p>
        </p:txBody>
      </p:sp>
      <p:sp>
        <p:nvSpPr>
          <p:cNvPr id="4" name="Slide Number Placeholder 3"/>
          <p:cNvSpPr>
            <a:spLocks noGrp="1"/>
          </p:cNvSpPr>
          <p:nvPr>
            <p:ph type="sldNum" sz="quarter" idx="10"/>
          </p:nvPr>
        </p:nvSpPr>
        <p:spPr/>
        <p:txBody>
          <a:bodyPr/>
          <a:lstStyle/>
          <a:p>
            <a:fld id="{452140A9-11FD-AB46-B99D-C1331D8D84D1}" type="slidenum">
              <a:rPr lang="en-US" smtClean="0"/>
              <a:t>1</a:t>
            </a:fld>
            <a:endParaRPr lang="en-US"/>
          </a:p>
        </p:txBody>
      </p:sp>
    </p:spTree>
    <p:extLst>
      <p:ext uri="{BB962C8B-B14F-4D97-AF65-F5344CB8AC3E}">
        <p14:creationId xmlns:p14="http://schemas.microsoft.com/office/powerpoint/2010/main" val="541770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chemeClr val="tx1"/>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BEA82BD7-EFCC-41F4-9DE8-B9C1237BE8DC}" type="slidenum">
              <a:rPr lang="en-US" smtClean="0"/>
              <a:t>12</a:t>
            </a:fld>
            <a:endParaRPr lang="en-US"/>
          </a:p>
        </p:txBody>
      </p:sp>
    </p:spTree>
    <p:extLst>
      <p:ext uri="{BB962C8B-B14F-4D97-AF65-F5344CB8AC3E}">
        <p14:creationId xmlns:p14="http://schemas.microsoft.com/office/powerpoint/2010/main" val="1703494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anose="020B0604020202020204" pitchFamily="34" charset="0"/>
              <a:buAutoNum type="arabicPeriod"/>
            </a:pPr>
            <a:endParaRPr lang="en-US" b="1" dirty="0">
              <a:solidFill>
                <a:schemeClr val="tx1"/>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BEA82BD7-EFCC-41F4-9DE8-B9C1237BE8DC}" type="slidenum">
              <a:rPr lang="en-US" smtClean="0"/>
              <a:t>13</a:t>
            </a:fld>
            <a:endParaRPr lang="en-US"/>
          </a:p>
        </p:txBody>
      </p:sp>
    </p:spTree>
    <p:extLst>
      <p:ext uri="{BB962C8B-B14F-4D97-AF65-F5344CB8AC3E}">
        <p14:creationId xmlns:p14="http://schemas.microsoft.com/office/powerpoint/2010/main" val="1983352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The SBA is providing debt relief and payments on certain SBA</a:t>
            </a:r>
            <a:r>
              <a:rPr lang="en-US" strike="sngStrike"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-backed</a:t>
            </a:r>
            <a:r>
              <a:rPr lang="en-US"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 loans; the debt relief amount and length of time offers varies per the loan type and when it was disbursed.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Source Sans Pro" panose="020B0503030403020204" pitchFamily="34" charset="0"/>
              <a:ea typeface="Source Sans Pro" panose="020B0503030403020204" pitchFamily="34" charset="0"/>
              <a:cs typeface="Arial" panose="020B0604020202020204" pitchFamily="34" charset="0"/>
            </a:endParaRPr>
          </a:p>
          <a:p>
            <a:pPr>
              <a:defRPr/>
            </a:pPr>
            <a:r>
              <a:rPr lang="en-US" dirty="0">
                <a:latin typeface="Source Sans Pro"/>
                <a:ea typeface="Source Sans Pro"/>
              </a:rPr>
              <a:t>This type of debt relief is not available on COVID-19 EIDLs or Paycheck Protection Program loans.</a:t>
            </a:r>
          </a:p>
          <a:p>
            <a:pPr>
              <a:defRPr/>
            </a:pPr>
            <a:endParaRPr lang="en-US" dirty="0">
              <a:solidFill>
                <a:schemeClr val="tx1"/>
              </a:solidFill>
              <a:latin typeface="Source Sans Pro" panose="020B0503030403020204" pitchFamily="34" charset="0"/>
              <a:ea typeface="Source Sans Pro" panose="020B0503030403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Note to field: </a:t>
            </a:r>
            <a:r>
              <a:rPr lang="en-US"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A sample of the letter sent to borrowers is here: https://www.sba.gov/document/support-sample-section-1112-borrower-letter </a:t>
            </a:r>
          </a:p>
        </p:txBody>
      </p:sp>
      <p:sp>
        <p:nvSpPr>
          <p:cNvPr id="4" name="Slide Number Placeholder 3"/>
          <p:cNvSpPr>
            <a:spLocks noGrp="1"/>
          </p:cNvSpPr>
          <p:nvPr>
            <p:ph type="sldNum" sz="quarter" idx="5"/>
          </p:nvPr>
        </p:nvSpPr>
        <p:spPr/>
        <p:txBody>
          <a:bodyPr/>
          <a:lstStyle/>
          <a:p>
            <a:fld id="{BEA82BD7-EFCC-41F4-9DE8-B9C1237BE8DC}" type="slidenum">
              <a:rPr lang="en-US" smtClean="0"/>
              <a:t>14</a:t>
            </a:fld>
            <a:endParaRPr lang="en-US"/>
          </a:p>
        </p:txBody>
      </p:sp>
    </p:spTree>
    <p:extLst>
      <p:ext uri="{BB962C8B-B14F-4D97-AF65-F5344CB8AC3E}">
        <p14:creationId xmlns:p14="http://schemas.microsoft.com/office/powerpoint/2010/main" val="198085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16</a:t>
            </a:fld>
            <a:endParaRPr lang="en-US"/>
          </a:p>
        </p:txBody>
      </p:sp>
    </p:spTree>
    <p:extLst>
      <p:ext uri="{BB962C8B-B14F-4D97-AF65-F5344CB8AC3E}">
        <p14:creationId xmlns:p14="http://schemas.microsoft.com/office/powerpoint/2010/main" val="3517925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17</a:t>
            </a:fld>
            <a:endParaRPr lang="en-US"/>
          </a:p>
        </p:txBody>
      </p:sp>
    </p:spTree>
    <p:extLst>
      <p:ext uri="{BB962C8B-B14F-4D97-AF65-F5344CB8AC3E}">
        <p14:creationId xmlns:p14="http://schemas.microsoft.com/office/powerpoint/2010/main" val="3391177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22</a:t>
            </a:fld>
            <a:endParaRPr lang="en-US"/>
          </a:p>
        </p:txBody>
      </p:sp>
    </p:spTree>
    <p:extLst>
      <p:ext uri="{BB962C8B-B14F-4D97-AF65-F5344CB8AC3E}">
        <p14:creationId xmlns:p14="http://schemas.microsoft.com/office/powerpoint/2010/main" val="1561827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3EDC05-A067-43E5-B493-B2E4DC67B55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4102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33</a:t>
            </a:fld>
            <a:endParaRPr lang="en-US"/>
          </a:p>
        </p:txBody>
      </p:sp>
    </p:spTree>
    <p:extLst>
      <p:ext uri="{BB962C8B-B14F-4D97-AF65-F5344CB8AC3E}">
        <p14:creationId xmlns:p14="http://schemas.microsoft.com/office/powerpoint/2010/main" val="3533431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3EDC05-A067-43E5-B493-B2E4DC67B55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1702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r>
              <a:rPr lang="en-US"/>
              <a:t>Internal Use Only</a:t>
            </a:r>
          </a:p>
        </p:txBody>
      </p:sp>
      <p:sp>
        <p:nvSpPr>
          <p:cNvPr id="6" name="Slide Number Placeholder 5"/>
          <p:cNvSpPr>
            <a:spLocks noGrp="1"/>
          </p:cNvSpPr>
          <p:nvPr>
            <p:ph type="sldNum" sz="quarter" idx="5"/>
          </p:nvPr>
        </p:nvSpPr>
        <p:spPr/>
        <p:txBody>
          <a:bodyPr/>
          <a:lstStyle/>
          <a:p>
            <a:fld id="{452140A9-11FD-AB46-B99D-C1331D8D84D1}" type="slidenum">
              <a:rPr lang="en-US" smtClean="0"/>
              <a:t>3</a:t>
            </a:fld>
            <a:endParaRPr lang="en-US"/>
          </a:p>
        </p:txBody>
      </p:sp>
    </p:spTree>
    <p:extLst>
      <p:ext uri="{BB962C8B-B14F-4D97-AF65-F5344CB8AC3E}">
        <p14:creationId xmlns:p14="http://schemas.microsoft.com/office/powerpoint/2010/main" val="4133857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b="1" dirty="0">
                <a:solidFill>
                  <a:schemeClr val="accent2"/>
                </a:solidFill>
                <a:latin typeface="Source Sans Pro" panose="020B0503030403020204" pitchFamily="34" charset="0"/>
                <a:ea typeface="Source Sans Pro" panose="020B0503030403020204" pitchFamily="34" charset="0"/>
                <a:cs typeface="Arial" panose="020B0604020202020204" pitchFamily="34" charset="0"/>
              </a:rPr>
              <a:t>PPP </a:t>
            </a:r>
            <a:r>
              <a:rPr lang="en-US" dirty="0">
                <a:solidFill>
                  <a:srgbClr val="1B1E29"/>
                </a:solidFill>
                <a:latin typeface="Source Sans Pro"/>
                <a:ea typeface="Source Sans Pro"/>
                <a:cs typeface="Arial"/>
              </a:rPr>
              <a:t>ended May 31, 2021</a:t>
            </a:r>
          </a:p>
          <a:p>
            <a:pPr marL="342900" indent="-342900">
              <a:buFont typeface="Arial" panose="020B0604020202020204" pitchFamily="34" charset="0"/>
              <a:buChar char="•"/>
            </a:pPr>
            <a:endParaRPr lang="en-US" dirty="0">
              <a:solidFill>
                <a:srgbClr val="1B1E29"/>
              </a:solidFill>
              <a:latin typeface="Source Sans Pro"/>
              <a:ea typeface="Source Sans Pro"/>
              <a:cs typeface="Arial"/>
            </a:endParaRPr>
          </a:p>
          <a:p>
            <a:pPr marL="342900" indent="-342900">
              <a:buFont typeface="Arial" panose="020B0604020202020204" pitchFamily="34" charset="0"/>
              <a:buChar char="•"/>
            </a:pPr>
            <a:r>
              <a:rPr lang="en-US" b="1" dirty="0">
                <a:solidFill>
                  <a:schemeClr val="accent2"/>
                </a:solidFill>
                <a:latin typeface="Source Sans Pro" panose="020B0503030403020204" pitchFamily="34" charset="0"/>
                <a:ea typeface="Source Sans Pro" panose="020B0503030403020204" pitchFamily="34" charset="0"/>
                <a:cs typeface="Arial" panose="020B0604020202020204" pitchFamily="34" charset="0"/>
              </a:rPr>
              <a:t>EIDL</a:t>
            </a:r>
            <a:r>
              <a:rPr lang="en-US" dirty="0">
                <a:solidFill>
                  <a:srgbClr val="1B1E29"/>
                </a:solidFill>
                <a:latin typeface="Source Sans Pro"/>
                <a:ea typeface="Source Sans Pro"/>
                <a:cs typeface="Arial"/>
              </a:rPr>
              <a:t> applications will be accepted until Dec. 31, 2021</a:t>
            </a:r>
          </a:p>
          <a:p>
            <a:pPr marL="342900" indent="-342900">
              <a:buFont typeface="Arial" panose="020B0604020202020204" pitchFamily="34" charset="0"/>
              <a:buChar char="•"/>
            </a:pPr>
            <a:endParaRPr lang="en-US" dirty="0">
              <a:solidFill>
                <a:srgbClr val="1B1E29"/>
              </a:solidFill>
              <a:latin typeface="Source Sans Pro"/>
              <a:ea typeface="Source Sans Pro"/>
              <a:cs typeface="Arial"/>
            </a:endParaRPr>
          </a:p>
          <a:p>
            <a:pPr marL="342900" indent="-342900">
              <a:buFont typeface="Arial" panose="020B0604020202020204" pitchFamily="34" charset="0"/>
              <a:buChar char="•"/>
            </a:pPr>
            <a:r>
              <a:rPr lang="en-US" b="1" dirty="0">
                <a:solidFill>
                  <a:schemeClr val="accent2"/>
                </a:solidFill>
                <a:latin typeface="Source Sans Pro" panose="020B0503030403020204" pitchFamily="34" charset="0"/>
                <a:ea typeface="Source Sans Pro" panose="020B0503030403020204" pitchFamily="34" charset="0"/>
                <a:cs typeface="Arial" panose="020B0604020202020204" pitchFamily="34" charset="0"/>
              </a:rPr>
              <a:t>Targeted Advance </a:t>
            </a:r>
            <a:r>
              <a:rPr lang="en-US" dirty="0">
                <a:solidFill>
                  <a:srgbClr val="1B1E29"/>
                </a:solidFill>
                <a:latin typeface="Source Sans Pro"/>
                <a:ea typeface="Source Sans Pro"/>
                <a:cs typeface="Arial"/>
              </a:rPr>
              <a:t>– Eligible businesses can receive up to $10,000 in grant funding but must apply for EIDL.</a:t>
            </a:r>
          </a:p>
          <a:p>
            <a:pPr marL="342900" indent="-342900">
              <a:buFont typeface="Arial" panose="020B0604020202020204" pitchFamily="34" charset="0"/>
              <a:buChar char="•"/>
            </a:pPr>
            <a:endParaRPr lang="en-US" dirty="0">
              <a:solidFill>
                <a:srgbClr val="1B1E29"/>
              </a:solidFill>
              <a:latin typeface="Source Sans Pro"/>
              <a:ea typeface="Source Sans Pro"/>
              <a:cs typeface="Arial"/>
            </a:endParaRPr>
          </a:p>
          <a:p>
            <a:pPr marL="342900" indent="-342900">
              <a:buFont typeface="Arial" panose="020B0604020202020204" pitchFamily="34" charset="0"/>
              <a:buChar char="•"/>
            </a:pPr>
            <a:r>
              <a:rPr lang="en-US" b="1" dirty="0">
                <a:solidFill>
                  <a:schemeClr val="accent2"/>
                </a:solidFill>
                <a:latin typeface="Source Sans Pro" panose="020B0503030403020204" pitchFamily="34" charset="0"/>
                <a:ea typeface="Source Sans Pro" panose="020B0503030403020204" pitchFamily="34" charset="0"/>
                <a:cs typeface="Arial" panose="020B0604020202020204" pitchFamily="34" charset="0"/>
              </a:rPr>
              <a:t>Supplemental Targeted Advance </a:t>
            </a:r>
            <a:r>
              <a:rPr lang="en-US" dirty="0">
                <a:solidFill>
                  <a:srgbClr val="1B1E29"/>
                </a:solidFill>
                <a:latin typeface="Source Sans Pro"/>
                <a:ea typeface="Source Sans Pro"/>
                <a:cs typeface="Arial"/>
              </a:rPr>
              <a:t>- Eligible businesses can receive up to $5,000 in grant funding but must apply for EIDL</a:t>
            </a:r>
          </a:p>
          <a:p>
            <a:pPr marL="342900" indent="-342900">
              <a:buFont typeface="Arial" panose="020B0604020202020204" pitchFamily="34" charset="0"/>
              <a:buChar char="•"/>
            </a:pPr>
            <a:endParaRPr lang="en-US" dirty="0">
              <a:solidFill>
                <a:srgbClr val="1B1E29"/>
              </a:solidFill>
              <a:latin typeface="Source Sans Pro"/>
              <a:ea typeface="Source Sans Pro"/>
              <a:cs typeface="Arial"/>
            </a:endParaRPr>
          </a:p>
          <a:p>
            <a:pPr marL="342900" indent="-342900">
              <a:buFont typeface="Arial" panose="020B0604020202020204" pitchFamily="34" charset="0"/>
              <a:buChar char="•"/>
            </a:pPr>
            <a:r>
              <a:rPr lang="en-US" b="1" dirty="0">
                <a:solidFill>
                  <a:schemeClr val="accent2"/>
                </a:solidFill>
                <a:latin typeface="Source Sans Pro" panose="020B0503030403020204" pitchFamily="34" charset="0"/>
                <a:ea typeface="Source Sans Pro" panose="020B0503030403020204" pitchFamily="34" charset="0"/>
                <a:cs typeface="Arial" panose="020B0604020202020204" pitchFamily="34" charset="0"/>
              </a:rPr>
              <a:t>SVOG</a:t>
            </a:r>
            <a:r>
              <a:rPr lang="en-US" dirty="0">
                <a:solidFill>
                  <a:srgbClr val="1B1E29"/>
                </a:solidFill>
                <a:latin typeface="Source Sans Pro"/>
                <a:ea typeface="Source Sans Pro"/>
                <a:cs typeface="Arial"/>
              </a:rPr>
              <a:t> applications are still being accepted. Notification of Awards started May 26</a:t>
            </a:r>
            <a:r>
              <a:rPr lang="en-US" baseline="30000" dirty="0">
                <a:solidFill>
                  <a:srgbClr val="1B1E29"/>
                </a:solidFill>
                <a:latin typeface="Source Sans Pro"/>
                <a:ea typeface="Source Sans Pro"/>
                <a:cs typeface="Arial"/>
              </a:rPr>
              <a:t>th</a:t>
            </a:r>
            <a:endParaRPr lang="en-US" dirty="0">
              <a:solidFill>
                <a:srgbClr val="1B1E29"/>
              </a:solidFill>
              <a:latin typeface="Source Sans Pro"/>
              <a:ea typeface="Source Sans Pro"/>
              <a:cs typeface="Arial"/>
            </a:endParaRPr>
          </a:p>
          <a:p>
            <a:pPr marL="342900" indent="-342900">
              <a:buFont typeface="Arial" panose="020B0604020202020204" pitchFamily="34" charset="0"/>
              <a:buChar char="•"/>
            </a:pPr>
            <a:endParaRPr lang="en-US" dirty="0">
              <a:solidFill>
                <a:srgbClr val="1B1E29"/>
              </a:solidFill>
              <a:latin typeface="Source Sans Pro"/>
              <a:ea typeface="Source Sans Pro"/>
              <a:cs typeface="Arial"/>
            </a:endParaRPr>
          </a:p>
          <a:p>
            <a:pPr marL="342900" indent="-342900">
              <a:buFont typeface="Arial" panose="020B0604020202020204" pitchFamily="34" charset="0"/>
              <a:buChar char="•"/>
            </a:pPr>
            <a:r>
              <a:rPr lang="en-US" b="1" dirty="0">
                <a:solidFill>
                  <a:schemeClr val="accent2"/>
                </a:solidFill>
                <a:latin typeface="Source Sans Pro" panose="020B0503030403020204" pitchFamily="34" charset="0"/>
                <a:ea typeface="Source Sans Pro" panose="020B0503030403020204" pitchFamily="34" charset="0"/>
                <a:cs typeface="Arial" panose="020B0604020202020204" pitchFamily="34" charset="0"/>
              </a:rPr>
              <a:t>RRF </a:t>
            </a:r>
            <a:r>
              <a:rPr lang="en-US" dirty="0">
                <a:solidFill>
                  <a:srgbClr val="1B1E29"/>
                </a:solidFill>
                <a:latin typeface="Source Sans Pro"/>
                <a:ea typeface="Source Sans Pro"/>
                <a:cs typeface="Arial"/>
              </a:rPr>
              <a:t>portal has closed. Awards will be forthcoming</a:t>
            </a:r>
          </a:p>
          <a:p>
            <a:pPr marL="342900" indent="-342900">
              <a:buFont typeface="Arial" panose="020B0604020202020204" pitchFamily="34" charset="0"/>
              <a:buChar char="•"/>
            </a:pPr>
            <a:endParaRPr lang="en-US" dirty="0">
              <a:solidFill>
                <a:srgbClr val="1B1E29"/>
              </a:solidFill>
              <a:latin typeface="Source Sans Pro"/>
              <a:ea typeface="Source Sans Pro"/>
              <a:cs typeface="Arial"/>
            </a:endParaRPr>
          </a:p>
          <a:p>
            <a:pPr marL="342900" indent="-342900">
              <a:buFont typeface="Arial" panose="020B0604020202020204" pitchFamily="34" charset="0"/>
              <a:buChar char="•"/>
            </a:pPr>
            <a:r>
              <a:rPr lang="en-US" b="1" dirty="0">
                <a:solidFill>
                  <a:schemeClr val="accent2"/>
                </a:solidFill>
                <a:latin typeface="Source Sans Pro" panose="020B0503030403020204" pitchFamily="34" charset="0"/>
                <a:ea typeface="Source Sans Pro" panose="020B0503030403020204" pitchFamily="34" charset="0"/>
                <a:cs typeface="Arial" panose="020B0604020202020204" pitchFamily="34" charset="0"/>
              </a:rPr>
              <a:t>Debt Relief Program </a:t>
            </a:r>
            <a:r>
              <a:rPr lang="en-US" dirty="0">
                <a:solidFill>
                  <a:srgbClr val="1B1E29"/>
                </a:solidFill>
                <a:latin typeface="Source Sans Pro"/>
                <a:ea typeface="Source Sans Pro"/>
                <a:cs typeface="Arial"/>
              </a:rPr>
              <a:t>ends Sept. 30, 2021</a:t>
            </a:r>
          </a:p>
          <a:p>
            <a:endParaRPr lang="en-US" dirty="0">
              <a:solidFill>
                <a:srgbClr val="1B1E29"/>
              </a:solidFill>
              <a:latin typeface="Source Sans Pro"/>
              <a:ea typeface="Source Sans Pro"/>
              <a:cs typeface="Arial"/>
            </a:endParaRPr>
          </a:p>
          <a:p>
            <a:pPr marL="342900" indent="-342900">
              <a:buFont typeface="Arial" panose="020B0604020202020204" pitchFamily="34" charset="0"/>
              <a:buChar char="•"/>
            </a:pPr>
            <a:r>
              <a:rPr lang="en-US" b="1" dirty="0">
                <a:solidFill>
                  <a:schemeClr val="accent2"/>
                </a:solidFill>
                <a:latin typeface="Source Sans Pro" panose="020B0503030403020204" pitchFamily="34" charset="0"/>
                <a:ea typeface="Source Sans Pro" panose="020B0503030403020204" pitchFamily="34" charset="0"/>
                <a:cs typeface="Arial" panose="020B0604020202020204" pitchFamily="34" charset="0"/>
              </a:rPr>
              <a:t>Community Navigator Program </a:t>
            </a:r>
            <a:endParaRPr lang="en-US" dirty="0">
              <a:solidFill>
                <a:srgbClr val="00B050"/>
              </a:solidFill>
              <a:latin typeface="Source Sans Pro"/>
              <a:ea typeface="Source Sans Pro"/>
              <a:cs typeface="Arial"/>
            </a:endParaRPr>
          </a:p>
          <a:p>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4</a:t>
            </a:fld>
            <a:endParaRPr lang="en-US"/>
          </a:p>
        </p:txBody>
      </p:sp>
    </p:spTree>
    <p:extLst>
      <p:ext uri="{BB962C8B-B14F-4D97-AF65-F5344CB8AC3E}">
        <p14:creationId xmlns:p14="http://schemas.microsoft.com/office/powerpoint/2010/main" val="63334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4650"/>
            <a:ext cx="5486400" cy="3086100"/>
          </a:xfrm>
        </p:spPr>
      </p:sp>
      <p:sp>
        <p:nvSpPr>
          <p:cNvPr id="3" name="Notes Placeholder 2"/>
          <p:cNvSpPr>
            <a:spLocks noGrp="1"/>
          </p:cNvSpPr>
          <p:nvPr>
            <p:ph type="body" idx="1"/>
          </p:nvPr>
        </p:nvSpPr>
        <p:spPr>
          <a:xfrm>
            <a:off x="685800" y="3883026"/>
            <a:ext cx="5486400" cy="3600450"/>
          </a:xfrm>
        </p:spPr>
        <p:txBody>
          <a:bodyPr/>
          <a:lstStyle/>
          <a:p>
            <a:r>
              <a:rPr lang="en-US" sz="1100" b="1" dirty="0">
                <a:solidFill>
                  <a:schemeClr val="tx1"/>
                </a:solidFill>
                <a:latin typeface="Source Sans Pro" panose="020B0503030403020204" pitchFamily="34" charset="0"/>
                <a:ea typeface="Source Sans Pro" panose="020B0503030403020204" pitchFamily="34" charset="0"/>
              </a:rPr>
              <a:t>Loan Programs:</a:t>
            </a:r>
          </a:p>
          <a:p>
            <a:pPr marL="171450" indent="-171450">
              <a:buFontTx/>
              <a:buChar char="-"/>
            </a:pPr>
            <a:r>
              <a:rPr lang="en-US" sz="1100" b="1" dirty="0">
                <a:solidFill>
                  <a:schemeClr val="tx1"/>
                </a:solidFill>
                <a:latin typeface="Source Sans Pro" panose="020B0503030403020204" pitchFamily="34" charset="0"/>
                <a:ea typeface="Source Sans Pro" panose="020B0503030403020204" pitchFamily="34" charset="0"/>
              </a:rPr>
              <a:t>Paycheck Protection Program or PPP </a:t>
            </a:r>
            <a:r>
              <a:rPr lang="en-US" sz="1100" b="0" dirty="0">
                <a:solidFill>
                  <a:schemeClr val="tx1"/>
                </a:solidFill>
                <a:latin typeface="Source Sans Pro" panose="020B0503030403020204" pitchFamily="34" charset="0"/>
                <a:ea typeface="Source Sans Pro" panose="020B0503030403020204" pitchFamily="34" charset="0"/>
              </a:rPr>
              <a:t>– A PPP loan is a </a:t>
            </a:r>
            <a:r>
              <a:rPr lang="en-US" sz="1100" dirty="0">
                <a:solidFill>
                  <a:schemeClr val="tx1"/>
                </a:solidFill>
                <a:latin typeface="Source Sans Pro" panose="020B0503030403020204" pitchFamily="34" charset="0"/>
                <a:ea typeface="Source Sans Pro" panose="020B0503030403020204" pitchFamily="34" charset="0"/>
              </a:rPr>
              <a:t>forgivable</a:t>
            </a:r>
            <a:r>
              <a:rPr lang="en-US" sz="1100" b="0" dirty="0">
                <a:solidFill>
                  <a:schemeClr val="tx1"/>
                </a:solidFill>
                <a:latin typeface="Source Sans Pro" panose="020B0503030403020204" pitchFamily="34" charset="0"/>
                <a:ea typeface="Source Sans Pro" panose="020B0503030403020204" pitchFamily="34" charset="0"/>
              </a:rPr>
              <a:t> loan provided through a participating PPP lender</a:t>
            </a:r>
          </a:p>
          <a:p>
            <a:pPr marL="0" indent="0">
              <a:buFontTx/>
              <a:buNone/>
            </a:pPr>
            <a:endParaRPr lang="en-US" sz="1100" b="0" dirty="0">
              <a:solidFill>
                <a:schemeClr val="tx1"/>
              </a:solidFill>
              <a:latin typeface="Source Sans Pro" panose="020B0503030403020204" pitchFamily="34" charset="0"/>
              <a:ea typeface="Source Sans Pro" panose="020B0503030403020204" pitchFamily="34" charset="0"/>
            </a:endParaRPr>
          </a:p>
          <a:p>
            <a:pPr marL="171450" indent="-171450">
              <a:buFontTx/>
              <a:buChar char="-"/>
            </a:pPr>
            <a:r>
              <a:rPr lang="en-US" sz="1100" b="1" dirty="0">
                <a:solidFill>
                  <a:schemeClr val="tx1"/>
                </a:solidFill>
                <a:latin typeface="Source Sans Pro" panose="020B0503030403020204" pitchFamily="34" charset="0"/>
                <a:ea typeface="Source Sans Pro" panose="020B0503030403020204" pitchFamily="34" charset="0"/>
              </a:rPr>
              <a:t>Debt Relief</a:t>
            </a:r>
            <a:r>
              <a:rPr lang="en-US" sz="1100" b="0" dirty="0">
                <a:solidFill>
                  <a:schemeClr val="tx1"/>
                </a:solidFill>
                <a:latin typeface="Source Sans Pro" panose="020B0503030403020204" pitchFamily="34" charset="0"/>
                <a:ea typeface="Source Sans Pro" panose="020B0503030403020204" pitchFamily="34" charset="0"/>
              </a:rPr>
              <a:t> – The SBA is providing debt relief payments to certain previous borrowers of traditional SBA </a:t>
            </a:r>
            <a:r>
              <a:rPr lang="en-US" sz="1100" b="0" i="0" u="none" dirty="0">
                <a:solidFill>
                  <a:schemeClr val="tx1"/>
                </a:solidFill>
                <a:latin typeface="Source Sans Pro" panose="020B0503030403020204" pitchFamily="34" charset="0"/>
                <a:ea typeface="Source Sans Pro" panose="020B0503030403020204" pitchFamily="34" charset="0"/>
              </a:rPr>
              <a:t>business</a:t>
            </a:r>
            <a:r>
              <a:rPr lang="en-US" sz="1100" b="1" i="1" u="sng" dirty="0">
                <a:solidFill>
                  <a:schemeClr val="tx1"/>
                </a:solidFill>
                <a:latin typeface="Source Sans Pro" panose="020B0503030403020204" pitchFamily="34" charset="0"/>
                <a:ea typeface="Source Sans Pro" panose="020B0503030403020204" pitchFamily="34" charset="0"/>
              </a:rPr>
              <a:t> </a:t>
            </a:r>
            <a:r>
              <a:rPr lang="en-US" sz="1100" b="0" dirty="0">
                <a:solidFill>
                  <a:schemeClr val="tx1"/>
                </a:solidFill>
                <a:latin typeface="Source Sans Pro" panose="020B0503030403020204" pitchFamily="34" charset="0"/>
                <a:ea typeface="Source Sans Pro" panose="020B0503030403020204" pitchFamily="34" charset="0"/>
              </a:rPr>
              <a:t>loans, including 7a, 504 and Microloans.</a:t>
            </a:r>
            <a:r>
              <a:rPr lang="en-US" sz="1100" dirty="0">
                <a:solidFill>
                  <a:schemeClr val="tx1"/>
                </a:solidFill>
                <a:latin typeface="Source Sans Pro" panose="020B0503030403020204" pitchFamily="34" charset="0"/>
                <a:ea typeface="Source Sans Pro" panose="020B0503030403020204" pitchFamily="34" charset="0"/>
              </a:rPr>
              <a:t> This assistance does not apply to PPP or EIDL.</a:t>
            </a:r>
            <a:endParaRPr lang="en-US" sz="1100" b="0" dirty="0">
              <a:solidFill>
                <a:schemeClr val="tx1"/>
              </a:solidFill>
              <a:latin typeface="Source Sans Pro" panose="020B0503030403020204" pitchFamily="34" charset="0"/>
              <a:ea typeface="Source Sans Pro" panose="020B0503030403020204" pitchFamily="34" charset="0"/>
              <a:cs typeface="Calibri"/>
            </a:endParaRPr>
          </a:p>
          <a:p>
            <a:pPr marL="171450" indent="-171450">
              <a:buFontTx/>
              <a:buChar char="-"/>
            </a:pPr>
            <a:endParaRPr lang="en-US" sz="1100" b="0" i="1" dirty="0">
              <a:solidFill>
                <a:schemeClr val="tx1"/>
              </a:solidFill>
              <a:latin typeface="Source Sans Pro" panose="020B0503030403020204" pitchFamily="34" charset="0"/>
              <a:ea typeface="Source Sans Pro" panose="020B0503030403020204" pitchFamily="34" charset="0"/>
            </a:endParaRPr>
          </a:p>
          <a:p>
            <a:pPr marL="171450" indent="-171450">
              <a:buFontTx/>
              <a:buChar char="-"/>
            </a:pPr>
            <a:r>
              <a:rPr lang="en-US" sz="1100" b="1" dirty="0">
                <a:solidFill>
                  <a:schemeClr val="tx1"/>
                </a:solidFill>
                <a:latin typeface="Source Sans Pro" panose="020B0503030403020204" pitchFamily="34" charset="0"/>
                <a:ea typeface="Source Sans Pro" panose="020B0503030403020204" pitchFamily="34" charset="0"/>
              </a:rPr>
              <a:t>Economic Injury Disaster Loan or EIDL </a:t>
            </a:r>
            <a:r>
              <a:rPr lang="en-US" sz="1100" b="0" dirty="0">
                <a:solidFill>
                  <a:schemeClr val="tx1"/>
                </a:solidFill>
                <a:latin typeface="Source Sans Pro" panose="020B0503030403020204" pitchFamily="34" charset="0"/>
                <a:ea typeface="Source Sans Pro" panose="020B0503030403020204" pitchFamily="34" charset="0"/>
              </a:rPr>
              <a:t>– This loan is directly from the SBA and </a:t>
            </a:r>
            <a:r>
              <a:rPr lang="en-US" sz="1100" b="0" i="0" dirty="0">
                <a:solidFill>
                  <a:schemeClr val="tx1"/>
                </a:solidFill>
                <a:effectLst/>
                <a:latin typeface="Source Sans Pro" panose="020B0503030403020204" pitchFamily="34" charset="0"/>
                <a:ea typeface="Source Sans Pro" panose="020B0503030403020204" pitchFamily="34" charset="0"/>
              </a:rPr>
              <a:t>provides working capital economic relief to </a:t>
            </a:r>
            <a:r>
              <a:rPr lang="en-US" sz="1100" b="0" i="0" u="none" dirty="0">
                <a:solidFill>
                  <a:schemeClr val="tx1"/>
                </a:solidFill>
                <a:effectLst/>
                <a:latin typeface="Source Sans Pro" panose="020B0503030403020204" pitchFamily="34" charset="0"/>
                <a:ea typeface="Source Sans Pro" panose="020B0503030403020204" pitchFamily="34" charset="0"/>
              </a:rPr>
              <a:t>small</a:t>
            </a:r>
            <a:r>
              <a:rPr lang="en-US" sz="1100" b="0" i="0" u="sng" dirty="0">
                <a:solidFill>
                  <a:schemeClr val="tx1"/>
                </a:solidFill>
                <a:effectLst/>
                <a:latin typeface="Source Sans Pro" panose="020B0503030403020204" pitchFamily="34" charset="0"/>
                <a:ea typeface="Source Sans Pro" panose="020B0503030403020204" pitchFamily="34" charset="0"/>
              </a:rPr>
              <a:t> </a:t>
            </a:r>
            <a:r>
              <a:rPr lang="en-US" sz="1100" b="0" i="0" dirty="0">
                <a:solidFill>
                  <a:schemeClr val="tx1"/>
                </a:solidFill>
                <a:effectLst/>
                <a:latin typeface="Source Sans Pro" panose="020B0503030403020204" pitchFamily="34" charset="0"/>
                <a:ea typeface="Source Sans Pro" panose="020B0503030403020204" pitchFamily="34" charset="0"/>
              </a:rPr>
              <a:t>businesses (</a:t>
            </a:r>
            <a:r>
              <a:rPr lang="en-US" sz="1100" b="0" i="0" u="none" dirty="0">
                <a:solidFill>
                  <a:srgbClr val="FF0000"/>
                </a:solidFill>
                <a:effectLst/>
                <a:latin typeface="Source Sans Pro" panose="020B0503030403020204" pitchFamily="34" charset="0"/>
                <a:ea typeface="Source Sans Pro" panose="020B0503030403020204" pitchFamily="34" charset="0"/>
              </a:rPr>
              <a:t>including agricultural businesses) and nonprofits) </a:t>
            </a:r>
            <a:r>
              <a:rPr lang="en-US" sz="1100" b="0" i="0" dirty="0">
                <a:solidFill>
                  <a:schemeClr val="tx1"/>
                </a:solidFill>
                <a:effectLst/>
                <a:latin typeface="Source Sans Pro" panose="020B0503030403020204" pitchFamily="34" charset="0"/>
                <a:ea typeface="Source Sans Pro" panose="020B0503030403020204" pitchFamily="34" charset="0"/>
              </a:rPr>
              <a:t>currently experiencing a temporary loss of revenue due to coronavirus (COVID-19).</a:t>
            </a:r>
          </a:p>
          <a:p>
            <a:pPr marL="0" indent="0">
              <a:buFontTx/>
              <a:buNone/>
            </a:pPr>
            <a:endParaRPr lang="en-US" sz="1100" b="0" i="0" dirty="0">
              <a:solidFill>
                <a:schemeClr val="tx1"/>
              </a:solidFill>
              <a:effectLst/>
              <a:latin typeface="Source Sans Pro" panose="020B0503030403020204" pitchFamily="34" charset="0"/>
              <a:ea typeface="Source Sans Pro" panose="020B0503030403020204" pitchFamily="34" charset="0"/>
              <a:cs typeface="Aharoni" panose="020B0604020202020204" pitchFamily="2" charset="-79"/>
            </a:endParaRPr>
          </a:p>
          <a:p>
            <a:pPr marL="0" indent="0">
              <a:buFontTx/>
              <a:buNone/>
            </a:pPr>
            <a:r>
              <a:rPr lang="en-US" sz="1100" b="1" i="0" dirty="0">
                <a:solidFill>
                  <a:schemeClr val="tx1"/>
                </a:solidFill>
                <a:effectLst/>
                <a:latin typeface="Source Sans Pro" panose="020B0503030403020204" pitchFamily="34" charset="0"/>
                <a:ea typeface="Source Sans Pro" panose="020B0503030403020204" pitchFamily="34" charset="0"/>
              </a:rPr>
              <a:t>Payment &amp; Grant Programs</a:t>
            </a:r>
          </a:p>
          <a:p>
            <a:pPr marL="171450" indent="-171450">
              <a:buFontTx/>
              <a:buChar char="-"/>
            </a:pPr>
            <a:r>
              <a:rPr lang="en-US" sz="1100" b="1" i="0" dirty="0">
                <a:solidFill>
                  <a:schemeClr val="tx1"/>
                </a:solidFill>
                <a:effectLst/>
                <a:latin typeface="Source Sans Pro" panose="020B0503030403020204" pitchFamily="34" charset="0"/>
                <a:ea typeface="Source Sans Pro" panose="020B0503030403020204" pitchFamily="34" charset="0"/>
              </a:rPr>
              <a:t>Targeted EIDL Advance – </a:t>
            </a:r>
            <a:r>
              <a:rPr lang="en-US" sz="1100" b="0" i="0" dirty="0">
                <a:solidFill>
                  <a:schemeClr val="tx1"/>
                </a:solidFill>
                <a:effectLst/>
                <a:latin typeface="Source Sans Pro" panose="020B0503030403020204" pitchFamily="34" charset="0"/>
                <a:ea typeface="Source Sans Pro" panose="020B0503030403020204" pitchFamily="34" charset="0"/>
              </a:rPr>
              <a:t>provides businesses in low-income communities with additional funds to ensure small business continuity, adaptation and resiliency. </a:t>
            </a:r>
          </a:p>
          <a:p>
            <a:pPr marL="171450" indent="-171450">
              <a:buFontTx/>
              <a:buChar char="-"/>
            </a:pPr>
            <a:endParaRPr lang="en-US" sz="1100" b="0" i="0" dirty="0">
              <a:solidFill>
                <a:schemeClr val="tx1"/>
              </a:solidFill>
              <a:effectLst/>
              <a:latin typeface="Source Sans Pro" panose="020B0503030403020204" pitchFamily="34" charset="0"/>
              <a:ea typeface="Source Sans Pro" panose="020B0503030403020204" pitchFamily="34" charset="0"/>
            </a:endParaRPr>
          </a:p>
          <a:p>
            <a:pPr marL="171450" indent="-171450">
              <a:buFontTx/>
              <a:buChar char="-"/>
            </a:pPr>
            <a:r>
              <a:rPr lang="en-US" sz="1100" b="1" i="0" dirty="0">
                <a:solidFill>
                  <a:schemeClr val="tx1"/>
                </a:solidFill>
                <a:effectLst/>
                <a:latin typeface="Source Sans Pro" panose="020B0503030403020204" pitchFamily="34" charset="0"/>
                <a:ea typeface="Source Sans Pro" panose="020B0503030403020204" pitchFamily="34" charset="0"/>
              </a:rPr>
              <a:t>The Supplemental Targeted Advance</a:t>
            </a:r>
            <a:r>
              <a:rPr lang="en-US" sz="1100" b="0" i="0" dirty="0">
                <a:solidFill>
                  <a:schemeClr val="tx1"/>
                </a:solidFill>
                <a:effectLst/>
                <a:latin typeface="Source Sans Pro" panose="020B0503030403020204" pitchFamily="34" charset="0"/>
                <a:ea typeface="Source Sans Pro" panose="020B0503030403020204" pitchFamily="34" charset="0"/>
              </a:rPr>
              <a:t>, per the American Rescue Plan Act, will allocate an additional $5,000 payment to specific hard-hit entities. </a:t>
            </a:r>
          </a:p>
          <a:p>
            <a:pPr marL="171450" indent="-171450">
              <a:buFontTx/>
              <a:buChar char="-"/>
            </a:pPr>
            <a:endParaRPr lang="en-US" sz="1100" b="1" i="0" dirty="0">
              <a:solidFill>
                <a:schemeClr val="tx1"/>
              </a:solidFill>
              <a:effectLst/>
              <a:latin typeface="Source Sans Pro" panose="020B0503030403020204" pitchFamily="34" charset="0"/>
              <a:ea typeface="Source Sans Pro" panose="020B0503030403020204" pitchFamily="34" charset="0"/>
            </a:endParaRPr>
          </a:p>
          <a:p>
            <a:pPr marL="171450" indent="-171450">
              <a:buFontTx/>
              <a:buChar char="-"/>
            </a:pPr>
            <a:r>
              <a:rPr lang="en-US" sz="1100" b="1" dirty="0">
                <a:solidFill>
                  <a:schemeClr val="tx1"/>
                </a:solidFill>
                <a:latin typeface="Source Sans Pro" panose="020B0503030403020204" pitchFamily="34" charset="0"/>
                <a:ea typeface="Source Sans Pro" panose="020B0503030403020204" pitchFamily="34" charset="0"/>
              </a:rPr>
              <a:t>Shuttered Venue Operators Grant – </a:t>
            </a:r>
            <a:r>
              <a:rPr lang="en-US" sz="1100" b="0" dirty="0">
                <a:solidFill>
                  <a:schemeClr val="tx1"/>
                </a:solidFill>
                <a:latin typeface="Source Sans Pro" panose="020B0503030403020204" pitchFamily="34" charset="0"/>
                <a:ea typeface="Source Sans Pro" panose="020B0503030403020204" pitchFamily="34" charset="0"/>
              </a:rPr>
              <a:t>grants for live venue operators or promoters, theatrical producers, live performing arts organization operators, museum operators, motion picture theater operators, and talent representatives. Total available for grants &amp; education is $16.25 billion</a:t>
            </a:r>
          </a:p>
          <a:p>
            <a:pPr marL="171450" indent="-171450">
              <a:buFontTx/>
              <a:buChar char="-"/>
            </a:pPr>
            <a:r>
              <a:rPr lang="en-US" sz="1100" b="1" dirty="0">
                <a:solidFill>
                  <a:schemeClr val="tx1"/>
                </a:solidFill>
                <a:latin typeface="Source Sans Pro" panose="020B0503030403020204" pitchFamily="34" charset="0"/>
                <a:ea typeface="Source Sans Pro" panose="020B0503030403020204" pitchFamily="34" charset="0"/>
              </a:rPr>
              <a:t>Restaurant Revitalization Fund – </a:t>
            </a:r>
            <a:r>
              <a:rPr lang="en-US" sz="1100" b="0" dirty="0">
                <a:solidFill>
                  <a:schemeClr val="tx1"/>
                </a:solidFill>
                <a:latin typeface="Source Sans Pro" panose="020B0503030403020204" pitchFamily="34" charset="0"/>
                <a:ea typeface="Source Sans Pro" panose="020B0503030403020204" pitchFamily="34" charset="0"/>
              </a:rPr>
              <a:t> a $28.6 billion fund to help eligible entities in this hard-hit industry</a:t>
            </a:r>
          </a:p>
        </p:txBody>
      </p:sp>
      <p:sp>
        <p:nvSpPr>
          <p:cNvPr id="4" name="Slide Number Placeholder 3"/>
          <p:cNvSpPr>
            <a:spLocks noGrp="1"/>
          </p:cNvSpPr>
          <p:nvPr>
            <p:ph type="sldNum" sz="quarter" idx="5"/>
          </p:nvPr>
        </p:nvSpPr>
        <p:spPr/>
        <p:txBody>
          <a:bodyPr/>
          <a:lstStyle/>
          <a:p>
            <a:fld id="{452140A9-11FD-AB46-B99D-C1331D8D84D1}" type="slidenum">
              <a:rPr lang="en-US" smtClean="0"/>
              <a:t>5</a:t>
            </a:fld>
            <a:endParaRPr lang="en-US"/>
          </a:p>
        </p:txBody>
      </p:sp>
    </p:spTree>
    <p:extLst>
      <p:ext uri="{BB962C8B-B14F-4D97-AF65-F5344CB8AC3E}">
        <p14:creationId xmlns:p14="http://schemas.microsoft.com/office/powerpoint/2010/main" val="2462181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6</a:t>
            </a:fld>
            <a:endParaRPr lang="en-US"/>
          </a:p>
        </p:txBody>
      </p:sp>
    </p:spTree>
    <p:extLst>
      <p:ext uri="{BB962C8B-B14F-4D97-AF65-F5344CB8AC3E}">
        <p14:creationId xmlns:p14="http://schemas.microsoft.com/office/powerpoint/2010/main" val="3630063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8</a:t>
            </a:fld>
            <a:endParaRPr lang="en-US"/>
          </a:p>
        </p:txBody>
      </p:sp>
    </p:spTree>
    <p:extLst>
      <p:ext uri="{BB962C8B-B14F-4D97-AF65-F5344CB8AC3E}">
        <p14:creationId xmlns:p14="http://schemas.microsoft.com/office/powerpoint/2010/main" val="3923781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Source Sans Pro"/>
                <a:ea typeface="Source Sans Pro"/>
              </a:rPr>
              <a:t>NOTE: </a:t>
            </a:r>
            <a:r>
              <a:rPr lang="en-US" dirty="0"/>
              <a:t>Businesses/nonprofits must meet the same eligibility requirements applicable to COVID EIDLs and agriculture enterprises are not eligible for a Targeted EIDL Advance. </a:t>
            </a:r>
            <a:endParaRPr lang="en-US" sz="1100" dirty="0">
              <a:latin typeface="Source Sans Pro"/>
              <a:ea typeface="Source Sans Pro"/>
            </a:endParaRPr>
          </a:p>
          <a:p>
            <a:endParaRPr lang="en-US" sz="1100" dirty="0">
              <a:latin typeface="Source Sans Pro"/>
              <a:ea typeface="Source Sans Pro"/>
              <a:cs typeface="Calibri"/>
            </a:endParaRPr>
          </a:p>
          <a:p>
            <a:r>
              <a:rPr lang="en-US" sz="1100" dirty="0">
                <a:solidFill>
                  <a:schemeClr val="tx1"/>
                </a:solidFill>
                <a:latin typeface="Source Sans Pro"/>
                <a:ea typeface="Source Sans Pro"/>
              </a:rPr>
              <a:t>A low-income community is defined in the Internal Revenue Code’s Section 45D(e) and the SBA </a:t>
            </a:r>
            <a:r>
              <a:rPr lang="en-US" sz="1100" dirty="0">
                <a:solidFill>
                  <a:schemeClr val="tx1"/>
                </a:solidFill>
                <a:latin typeface="Source Sans Pro" panose="020B0503030403020204" pitchFamily="34" charset="0"/>
                <a:ea typeface="Source Sans Pro" panose="020B0503030403020204" pitchFamily="34" charset="0"/>
              </a:rPr>
              <a:t>has a Targeted EIDL Advance Mapping tool on its website to help you identify if your business is in a low-income community. </a:t>
            </a:r>
          </a:p>
          <a:p>
            <a:endParaRPr lang="en-US" sz="1100" dirty="0">
              <a:solidFill>
                <a:schemeClr val="tx1"/>
              </a:solidFill>
              <a:latin typeface="Source Sans Pro" panose="020B0503030403020204" pitchFamily="34" charset="0"/>
              <a:ea typeface="Source Sans Pro" panose="020B0503030403020204" pitchFamily="34" charset="0"/>
            </a:endParaRPr>
          </a:p>
          <a:p>
            <a:r>
              <a:rPr lang="en-US" sz="1100" dirty="0">
                <a:solidFill>
                  <a:schemeClr val="tx1"/>
                </a:solidFill>
                <a:latin typeface="Source Sans Pro" panose="020B0503030403020204" pitchFamily="34" charset="0"/>
                <a:ea typeface="Source Sans Pro" panose="020B0503030403020204" pitchFamily="34" charset="0"/>
              </a:rPr>
              <a:t>Economic loss is calculated over an 8-week period beginning on March 2, 2020 or later, when compared to the previous year. Applicant business will need to provide gross monthly receipts (revenue), and e-sign an IRS Form 4506-T (upon request) authorizing SBA to obtain a tax transcript from the IRS.</a:t>
            </a:r>
          </a:p>
          <a:p>
            <a:endParaRPr lang="en-US" sz="1100" dirty="0">
              <a:latin typeface="Source Sans Pro" panose="020B0503030403020204" pitchFamily="34" charset="0"/>
              <a:ea typeface="Source Sans Pro" panose="020B0503030403020204"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BEA82BD7-EFCC-41F4-9DE8-B9C1237BE8DC}" type="slidenum">
              <a:rPr lang="en-US" smtClean="0"/>
              <a:t>9</a:t>
            </a:fld>
            <a:endParaRPr lang="en-US"/>
          </a:p>
        </p:txBody>
      </p:sp>
    </p:spTree>
    <p:extLst>
      <p:ext uri="{BB962C8B-B14F-4D97-AF65-F5344CB8AC3E}">
        <p14:creationId xmlns:p14="http://schemas.microsoft.com/office/powerpoint/2010/main" val="1493826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solidFill>
                  <a:schemeClr val="tx1"/>
                </a:solidFill>
                <a:latin typeface="Source Sans Pro" panose="020B0503030403020204" pitchFamily="34" charset="0"/>
                <a:ea typeface="Source Sans Pro" panose="020B0503030403020204" pitchFamily="34" charset="0"/>
              </a:rPr>
              <a:t>If you receive a direct email invite from the SBA, these are the items you will need for the Targeted EIDL Advance application </a:t>
            </a:r>
          </a:p>
        </p:txBody>
      </p:sp>
      <p:sp>
        <p:nvSpPr>
          <p:cNvPr id="4" name="Slide Number Placeholder 3"/>
          <p:cNvSpPr>
            <a:spLocks noGrp="1"/>
          </p:cNvSpPr>
          <p:nvPr>
            <p:ph type="sldNum" sz="quarter" idx="5"/>
          </p:nvPr>
        </p:nvSpPr>
        <p:spPr/>
        <p:txBody>
          <a:bodyPr/>
          <a:lstStyle/>
          <a:p>
            <a:fld id="{BEA82BD7-EFCC-41F4-9DE8-B9C1237BE8DC}" type="slidenum">
              <a:rPr lang="en-US" smtClean="0"/>
              <a:t>10</a:t>
            </a:fld>
            <a:endParaRPr lang="en-US"/>
          </a:p>
        </p:txBody>
      </p:sp>
    </p:spTree>
    <p:extLst>
      <p:ext uri="{BB962C8B-B14F-4D97-AF65-F5344CB8AC3E}">
        <p14:creationId xmlns:p14="http://schemas.microsoft.com/office/powerpoint/2010/main" val="796325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Source Sans Pro"/>
                <a:ea typeface="Source Sans Pro"/>
              </a:rPr>
              <a:t>The Targeted EIDL Advance application has 23 yes/no questions that must be completed. Applicant also must confirm information submitted for the EIDL Advance program, as well as submit monthly gross receipts for 2019 and 2020.</a:t>
            </a:r>
            <a:r>
              <a:rPr lang="en-US" dirty="0">
                <a:latin typeface="Source Sans Pro"/>
                <a:ea typeface="Source Sans Pro"/>
              </a:rPr>
              <a:t> </a:t>
            </a:r>
            <a:endParaRPr lang="en-US" dirty="0">
              <a:solidFill>
                <a:schemeClr val="tx1"/>
              </a:solidFill>
              <a:latin typeface="Source Sans Pro" panose="020B0503030403020204" pitchFamily="34" charset="0"/>
              <a:ea typeface="Source Sans Pro" panose="020B0503030403020204" pitchFamily="34" charset="0"/>
            </a:endParaRPr>
          </a:p>
          <a:p>
            <a:endParaRPr lang="en-US" dirty="0">
              <a:solidFill>
                <a:schemeClr val="tx1"/>
              </a:solidFill>
              <a:latin typeface="Source Sans Pro" panose="020B0503030403020204" pitchFamily="34" charset="0"/>
              <a:ea typeface="Source Sans Pro" panose="020B0503030403020204" pitchFamily="34" charset="0"/>
            </a:endParaRPr>
          </a:p>
          <a:p>
            <a:r>
              <a:rPr lang="en-US" dirty="0">
                <a:solidFill>
                  <a:schemeClr val="tx1"/>
                </a:solidFill>
                <a:latin typeface="Source Sans Pro" panose="020B0503030403020204" pitchFamily="34" charset="0"/>
                <a:ea typeface="Source Sans Pro" panose="020B0503030403020204" pitchFamily="34" charset="0"/>
              </a:rPr>
              <a:t>Bank account information to have ready/confirmed:</a:t>
            </a:r>
          </a:p>
          <a:p>
            <a:pPr marL="171450" indent="-171450">
              <a:buFont typeface="Arial" panose="020B0604020202020204" pitchFamily="34" charset="0"/>
              <a:buChar char="•"/>
            </a:pPr>
            <a:r>
              <a:rPr lang="en-US" dirty="0">
                <a:solidFill>
                  <a:schemeClr val="tx1"/>
                </a:solidFill>
                <a:latin typeface="Source Sans Pro" panose="020B0503030403020204" pitchFamily="34" charset="0"/>
                <a:ea typeface="Source Sans Pro" panose="020B0503030403020204" pitchFamily="34" charset="0"/>
              </a:rPr>
              <a:t>Official bank name</a:t>
            </a:r>
          </a:p>
          <a:p>
            <a:pPr marL="171450" indent="-171450">
              <a:buFont typeface="Arial" panose="020B0604020202020204" pitchFamily="34" charset="0"/>
              <a:buChar char="•"/>
            </a:pPr>
            <a:r>
              <a:rPr lang="en-US" dirty="0">
                <a:solidFill>
                  <a:schemeClr val="tx1"/>
                </a:solidFill>
                <a:latin typeface="Source Sans Pro" panose="020B0503030403020204" pitchFamily="34" charset="0"/>
                <a:ea typeface="Source Sans Pro" panose="020B0503030403020204" pitchFamily="34" charset="0"/>
              </a:rPr>
              <a:t>Checking account (this is needed for ACH payment); double check it is open and can receive payments</a:t>
            </a:r>
          </a:p>
          <a:p>
            <a:pPr marL="628650" lvl="1" indent="-171450">
              <a:buFont typeface="Arial" panose="020B0604020202020204" pitchFamily="34" charset="0"/>
              <a:buChar char="•"/>
            </a:pPr>
            <a:r>
              <a:rPr lang="en-US" dirty="0">
                <a:solidFill>
                  <a:schemeClr val="tx1"/>
                </a:solidFill>
                <a:latin typeface="Source Sans Pro" panose="020B0503030403020204" pitchFamily="34" charset="0"/>
                <a:ea typeface="Source Sans Pro" panose="020B0503030403020204" pitchFamily="34" charset="0"/>
              </a:rPr>
              <a:t>Must be in business legal name (if no name, business owner’s name) that matches what’s entered on application</a:t>
            </a:r>
          </a:p>
          <a:p>
            <a:pPr marL="628650" lvl="1" indent="-171450">
              <a:buFont typeface="Arial" panose="020B0604020202020204" pitchFamily="34" charset="0"/>
              <a:buChar char="•"/>
            </a:pPr>
            <a:r>
              <a:rPr lang="en-US" dirty="0">
                <a:solidFill>
                  <a:schemeClr val="tx1"/>
                </a:solidFill>
                <a:latin typeface="Source Sans Pro" panose="020B0503030403020204" pitchFamily="34" charset="0"/>
                <a:ea typeface="Source Sans Pro" panose="020B0503030403020204" pitchFamily="34" charset="0"/>
              </a:rPr>
              <a:t>Address and phone must match what’s entered in application</a:t>
            </a:r>
          </a:p>
          <a:p>
            <a:pPr marL="628650" lvl="1" indent="-171450">
              <a:buFont typeface="Arial" panose="020B0604020202020204" pitchFamily="34" charset="0"/>
              <a:buChar char="•"/>
            </a:pPr>
            <a:r>
              <a:rPr lang="en-US" dirty="0">
                <a:solidFill>
                  <a:schemeClr val="tx1"/>
                </a:solidFill>
                <a:latin typeface="Source Sans Pro" panose="020B0503030403020204" pitchFamily="34" charset="0"/>
                <a:ea typeface="Source Sans Pro" panose="020B0503030403020204" pitchFamily="34" charset="0"/>
              </a:rPr>
              <a:t>Opened using your business tax ID (EIN or SSN) which must match what’s entered in application</a:t>
            </a:r>
          </a:p>
          <a:p>
            <a:pPr marL="171450" indent="-171450">
              <a:buFont typeface="Arial" panose="020B0604020202020204" pitchFamily="34" charset="0"/>
              <a:buChar char="•"/>
            </a:pPr>
            <a:r>
              <a:rPr lang="en-US" dirty="0">
                <a:solidFill>
                  <a:schemeClr val="tx1"/>
                </a:solidFill>
                <a:latin typeface="Source Sans Pro" panose="020B0503030403020204" pitchFamily="34" charset="0"/>
                <a:ea typeface="Source Sans Pro" panose="020B0503030403020204" pitchFamily="34" charset="0"/>
              </a:rPr>
              <a:t>Account number and routing number (at the bottom of a check or obtain via online access); routing number must be able to accept ACH payments</a:t>
            </a:r>
          </a:p>
          <a:p>
            <a:pPr marL="171450" indent="-171450">
              <a:buFont typeface="Arial" panose="020B0604020202020204" pitchFamily="34" charset="0"/>
              <a:buChar char="•"/>
            </a:pPr>
            <a:endParaRPr lang="en-US" dirty="0">
              <a:solidFill>
                <a:schemeClr val="tx1"/>
              </a:solidFill>
              <a:latin typeface="Source Sans Pro" panose="020B0503030403020204" pitchFamily="34" charset="0"/>
              <a:ea typeface="Source Sans Pro" panose="020B0503030403020204" pitchFamily="34" charset="0"/>
            </a:endParaRPr>
          </a:p>
          <a:p>
            <a:pPr marL="0" indent="0">
              <a:buFont typeface="Arial" panose="020B0604020202020204" pitchFamily="34" charset="0"/>
              <a:buNone/>
            </a:pPr>
            <a:r>
              <a:rPr lang="en-US" b="1" dirty="0">
                <a:solidFill>
                  <a:schemeClr val="tx1"/>
                </a:solidFill>
                <a:latin typeface="Source Sans Pro" panose="020B0503030403020204" pitchFamily="34" charset="0"/>
                <a:ea typeface="Source Sans Pro" panose="020B0503030403020204" pitchFamily="34" charset="0"/>
              </a:rPr>
              <a:t>Common reasons for failure: </a:t>
            </a:r>
            <a:endParaRPr lang="en-US" b="0" dirty="0">
              <a:solidFill>
                <a:schemeClr val="tx1"/>
              </a:solidFill>
              <a:latin typeface="Source Sans Pro" panose="020B0503030403020204" pitchFamily="34" charset="0"/>
              <a:ea typeface="Source Sans Pro" panose="020B0503030403020204" pitchFamily="34" charset="0"/>
            </a:endParaRPr>
          </a:p>
          <a:p>
            <a:pPr marL="228600" indent="-228600">
              <a:buFont typeface="Arial" panose="020B0604020202020204" pitchFamily="34" charset="0"/>
              <a:buAutoNum type="arabicPeriod"/>
            </a:pPr>
            <a:r>
              <a:rPr lang="en-US" b="0" dirty="0">
                <a:solidFill>
                  <a:schemeClr val="tx1"/>
                </a:solidFill>
                <a:latin typeface="Source Sans Pro" panose="020B0503030403020204" pitchFamily="34" charset="0"/>
                <a:ea typeface="Source Sans Pro" panose="020B0503030403020204" pitchFamily="34" charset="0"/>
              </a:rPr>
              <a:t>Account name doesn’t match business name on application</a:t>
            </a:r>
          </a:p>
          <a:p>
            <a:pPr marL="228600" indent="-228600">
              <a:buFont typeface="Arial" panose="020B0604020202020204" pitchFamily="34" charset="0"/>
              <a:buAutoNum type="arabicPeriod"/>
            </a:pPr>
            <a:r>
              <a:rPr lang="en-US" b="0" dirty="0">
                <a:solidFill>
                  <a:schemeClr val="tx1"/>
                </a:solidFill>
                <a:latin typeface="Source Sans Pro" panose="020B0503030403020204" pitchFamily="34" charset="0"/>
                <a:ea typeface="Source Sans Pro" panose="020B0503030403020204" pitchFamily="34" charset="0"/>
              </a:rPr>
              <a:t>Business name changed since opening the account</a:t>
            </a:r>
          </a:p>
          <a:p>
            <a:pPr marL="228600" indent="-228600">
              <a:buFont typeface="Arial" panose="020B0604020202020204" pitchFamily="34" charset="0"/>
              <a:buAutoNum type="arabicPeriod"/>
            </a:pPr>
            <a:r>
              <a:rPr lang="en-US" b="0" dirty="0">
                <a:solidFill>
                  <a:schemeClr val="tx1"/>
                </a:solidFill>
                <a:latin typeface="Source Sans Pro" panose="020B0503030403020204" pitchFamily="34" charset="0"/>
                <a:ea typeface="Source Sans Pro" panose="020B0503030403020204" pitchFamily="34" charset="0"/>
              </a:rPr>
              <a:t>Personal account is being used for business</a:t>
            </a:r>
          </a:p>
          <a:p>
            <a:pPr marL="228600" indent="-228600">
              <a:buFont typeface="Arial" panose="020B0604020202020204" pitchFamily="34" charset="0"/>
              <a:buAutoNum type="arabicPeriod"/>
            </a:pPr>
            <a:r>
              <a:rPr lang="en-US" b="0" dirty="0">
                <a:solidFill>
                  <a:schemeClr val="tx1"/>
                </a:solidFill>
                <a:latin typeface="Source Sans Pro" panose="020B0503030403020204" pitchFamily="34" charset="0"/>
                <a:ea typeface="Source Sans Pro" panose="020B0503030403020204" pitchFamily="34" charset="0"/>
              </a:rPr>
              <a:t>Account is in someone else’s name – spouse, friend, etc.</a:t>
            </a:r>
          </a:p>
          <a:p>
            <a:pPr marL="228600" indent="-228600">
              <a:buFont typeface="Arial" panose="020B0604020202020204" pitchFamily="34" charset="0"/>
              <a:buAutoNum type="arabicPeriod"/>
            </a:pPr>
            <a:r>
              <a:rPr lang="en-US" b="0" dirty="0">
                <a:solidFill>
                  <a:schemeClr val="tx1"/>
                </a:solidFill>
                <a:latin typeface="Source Sans Pro" panose="020B0503030403020204" pitchFamily="34" charset="0"/>
                <a:ea typeface="Source Sans Pro" panose="020B0503030403020204" pitchFamily="34" charset="0"/>
              </a:rPr>
              <a:t>Reusing an account for multiple businesses that don’t match name on application</a:t>
            </a:r>
            <a:endParaRPr lang="en-US" b="1" dirty="0">
              <a:solidFill>
                <a:schemeClr val="tx1"/>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BEA82BD7-EFCC-41F4-9DE8-B9C1237BE8DC}" type="slidenum">
              <a:rPr lang="en-US" smtClean="0"/>
              <a:t>11</a:t>
            </a:fld>
            <a:endParaRPr lang="en-US"/>
          </a:p>
        </p:txBody>
      </p:sp>
    </p:spTree>
    <p:extLst>
      <p:ext uri="{BB962C8B-B14F-4D97-AF65-F5344CB8AC3E}">
        <p14:creationId xmlns:p14="http://schemas.microsoft.com/office/powerpoint/2010/main" val="25672705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A7BA6A9-732F-DD4D-A79A-0CD8BD7665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25387" y="1611974"/>
            <a:ext cx="3341226" cy="3634052"/>
          </a:xfrm>
          <a:prstGeom prst="rect">
            <a:avLst/>
          </a:prstGeom>
        </p:spPr>
      </p:pic>
    </p:spTree>
    <p:extLst>
      <p:ext uri="{BB962C8B-B14F-4D97-AF65-F5344CB8AC3E}">
        <p14:creationId xmlns:p14="http://schemas.microsoft.com/office/powerpoint/2010/main" val="983657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773E27-9D36-B645-8BBE-7A2B9B52A935}" type="datetime4">
              <a:rPr lang="en-US" smtClean="0"/>
              <a:t>June 30,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17468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528918"/>
            <a:ext cx="10515600" cy="1161770"/>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586908"/>
          </a:xfrm>
        </p:spPr>
        <p:txBody>
          <a:bodyPr anchor="b">
            <a:normAutofit/>
          </a:bodyPr>
          <a:lstStyle>
            <a:lvl1pPr marL="0" indent="0">
              <a:buNone/>
              <a:defRPr sz="2800" b="1">
                <a:solidFill>
                  <a:srgbClr val="8989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586908"/>
          </a:xfrm>
        </p:spPr>
        <p:txBody>
          <a:bodyPr anchor="b">
            <a:normAutofit/>
          </a:bodyPr>
          <a:lstStyle>
            <a:lvl1pPr marL="0" indent="0">
              <a:buNone/>
              <a:defRPr sz="2800" b="1">
                <a:solidFill>
                  <a:srgbClr val="8989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B1F02B-F0FB-0A4F-BFD9-D3256C53A202}" type="datetime4">
              <a:rPr lang="en-US" smtClean="0"/>
              <a:t>June 30, 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65334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B6C03B-1ECF-324C-BC62-0687230E677D}" type="datetime4">
              <a:rPr lang="en-US" smtClean="0"/>
              <a:t>June 30, 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7248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2FA99-F507-8E4B-ABBC-A3B8BC89266F}" type="datetime4">
              <a:rPr lang="en-US" smtClean="0"/>
              <a:t>June 30, 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a:p>
        </p:txBody>
      </p:sp>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3"/>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344943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1224275"/>
          </a:xfrm>
        </p:spPr>
        <p:txBody>
          <a:bodyPr anchor="t">
            <a:normAutofit/>
          </a:bodyPr>
          <a:lstStyle>
            <a:lvl1pPr algn="l">
              <a:defRPr sz="36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211700"/>
            <a:ext cx="3932237" cy="3657288"/>
          </a:xfrm>
        </p:spPr>
        <p:txBody>
          <a:bodyPr/>
          <a:lstStyle>
            <a:lvl1pPr marL="0" indent="0">
              <a:buNone/>
              <a:defRPr sz="1600" b="1">
                <a:solidFill>
                  <a:srgbClr val="89898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803C8E-ED71-CF4A-92C6-E7239BE1B2FF}" type="datetime4">
              <a:rPr lang="en-US" smtClean="0"/>
              <a:t>June 30,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99831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5C63769D-CC2F-864E-9501-A077951EC7AD}" type="datetime4">
              <a:rPr lang="en-US" smtClean="0"/>
              <a:t>June 30,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
        <p:nvSpPr>
          <p:cNvPr id="8" name="Title 1"/>
          <p:cNvSpPr>
            <a:spLocks noGrp="1"/>
          </p:cNvSpPr>
          <p:nvPr>
            <p:ph type="title"/>
          </p:nvPr>
        </p:nvSpPr>
        <p:spPr>
          <a:xfrm>
            <a:off x="839788" y="987425"/>
            <a:ext cx="3932237" cy="1224275"/>
          </a:xfrm>
        </p:spPr>
        <p:txBody>
          <a:bodyPr anchor="t">
            <a:normAutofit/>
          </a:bodyPr>
          <a:lstStyle>
            <a:lvl1pPr algn="l">
              <a:defRPr sz="3600"/>
            </a:lvl1pPr>
          </a:lstStyle>
          <a:p>
            <a:r>
              <a:rPr lang="en-US"/>
              <a:t>Click to edit Master title style</a:t>
            </a:r>
            <a:endParaRPr lang="en-US" dirty="0"/>
          </a:p>
        </p:txBody>
      </p:sp>
      <p:sp>
        <p:nvSpPr>
          <p:cNvPr id="9" name="Text Placeholder 3"/>
          <p:cNvSpPr>
            <a:spLocks noGrp="1"/>
          </p:cNvSpPr>
          <p:nvPr>
            <p:ph type="body" sz="half" idx="2"/>
          </p:nvPr>
        </p:nvSpPr>
        <p:spPr>
          <a:xfrm>
            <a:off x="839788" y="2211700"/>
            <a:ext cx="3932237" cy="3657288"/>
          </a:xfrm>
        </p:spPr>
        <p:txBody>
          <a:bodyPr/>
          <a:lstStyle>
            <a:lvl1pPr marL="0" indent="0">
              <a:buNone/>
              <a:defRPr sz="1600" b="1">
                <a:solidFill>
                  <a:srgbClr val="89898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7003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336800" y="516470"/>
            <a:ext cx="7518400" cy="471365"/>
          </a:xfrm>
          <a:prstGeom prst="rect">
            <a:avLst/>
          </a:prstGeom>
        </p:spPr>
        <p:txBody>
          <a:bodyPr wrap="none" lIns="0" tIns="0" rIns="0" bIns="0" anchor="ctr">
            <a:noAutofit/>
          </a:bodyPr>
          <a:lstStyle>
            <a:lvl1pPr algn="ctr">
              <a:defRPr sz="2800" b="1" baseline="0">
                <a:solidFill>
                  <a:schemeClr val="tx1">
                    <a:lumMod val="50000"/>
                    <a:lumOff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52800" y="985791"/>
            <a:ext cx="5486400" cy="267661"/>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a:t>Subtext Goes Here</a:t>
            </a:r>
          </a:p>
        </p:txBody>
      </p:sp>
      <p:sp>
        <p:nvSpPr>
          <p:cNvPr id="6" name="Round Same Side Corner Rectangle 5"/>
          <p:cNvSpPr/>
          <p:nvPr userDrawn="1"/>
        </p:nvSpPr>
        <p:spPr>
          <a:xfrm rot="16200000" flipH="1">
            <a:off x="11731148" y="6331910"/>
            <a:ext cx="384047" cy="537666"/>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lumMod val="50000"/>
                  <a:lumOff val="50000"/>
                </a:schemeClr>
              </a:solidFill>
            </a:endParaRPr>
          </a:p>
        </p:txBody>
      </p:sp>
      <p:sp>
        <p:nvSpPr>
          <p:cNvPr id="9" name="Slide Number Placeholder 4"/>
          <p:cNvSpPr>
            <a:spLocks noGrp="1"/>
          </p:cNvSpPr>
          <p:nvPr>
            <p:ph type="sldNum" sz="quarter" idx="12"/>
          </p:nvPr>
        </p:nvSpPr>
        <p:spPr>
          <a:xfrm>
            <a:off x="11662444" y="6408719"/>
            <a:ext cx="508002" cy="366183"/>
          </a:xfrm>
          <a:prstGeom prst="rect">
            <a:avLst/>
          </a:prstGeom>
        </p:spPr>
        <p:txBody>
          <a:bodyPr anchor="ctr"/>
          <a:lstStyle>
            <a:lvl1pPr algn="ctr">
              <a:defRPr sz="900" b="1">
                <a:solidFill>
                  <a:schemeClr val="tx1">
                    <a:lumMod val="50000"/>
                    <a:lumOff val="50000"/>
                  </a:schemeClr>
                </a:solidFill>
              </a:defRPr>
            </a:lvl1pPr>
          </a:lstStyle>
          <a:p>
            <a:fld id="{C136B7D2-B98C-44FD-8D04-7EC62A564975}" type="slidenum">
              <a:rPr lang="en-US" smtClean="0"/>
              <a:pPr/>
              <a:t>‹#›</a:t>
            </a:fld>
            <a:endParaRPr lang="en-US" dirty="0"/>
          </a:p>
        </p:txBody>
      </p:sp>
      <p:sp>
        <p:nvSpPr>
          <p:cNvPr id="22" name="Picture Placeholder 12"/>
          <p:cNvSpPr>
            <a:spLocks noGrp="1"/>
          </p:cNvSpPr>
          <p:nvPr>
            <p:ph type="pic" sz="quarter" idx="13" hasCustomPrompt="1"/>
          </p:nvPr>
        </p:nvSpPr>
        <p:spPr>
          <a:xfrm>
            <a:off x="1576475" y="2357316"/>
            <a:ext cx="9003323" cy="3617218"/>
          </a:xfrm>
          <a:prstGeom prst="rect">
            <a:avLst/>
          </a:prstGeom>
          <a:solidFill>
            <a:schemeClr val="bg1">
              <a:lumMod val="85000"/>
            </a:schemeClr>
          </a:solidFill>
        </p:spPr>
        <p:txBody>
          <a:bodyPr tIns="1920240" bIns="2834640" anchor="ctr" anchorCtr="0"/>
          <a:lstStyle>
            <a:lvl1pPr algn="ctr">
              <a:buNone/>
              <a:defRPr sz="1200" b="0" i="0" baseline="0"/>
            </a:lvl1pPr>
          </a:lstStyle>
          <a:p>
            <a:r>
              <a:rPr lang="en-US" dirty="0"/>
              <a:t>Image holder</a:t>
            </a:r>
          </a:p>
        </p:txBody>
      </p:sp>
    </p:spTree>
    <p:extLst>
      <p:ext uri="{BB962C8B-B14F-4D97-AF65-F5344CB8AC3E}">
        <p14:creationId xmlns:p14="http://schemas.microsoft.com/office/powerpoint/2010/main" val="3612580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003E80"/>
                </a:solidFill>
                <a:latin typeface="DejaVu Sans"/>
                <a:cs typeface="DejaVu Sans"/>
              </a:defRPr>
            </a:lvl1pPr>
          </a:lstStyle>
          <a:p>
            <a:endParaRPr/>
          </a:p>
        </p:txBody>
      </p:sp>
      <p:sp>
        <p:nvSpPr>
          <p:cNvPr id="3" name="Holder 3"/>
          <p:cNvSpPr>
            <a:spLocks noGrp="1"/>
          </p:cNvSpPr>
          <p:nvPr>
            <p:ph type="body" idx="1"/>
          </p:nvPr>
        </p:nvSpPr>
        <p:spPr/>
        <p:txBody>
          <a:bodyPr lIns="0" tIns="0" rIns="0" bIns="0"/>
          <a:lstStyle>
            <a:lvl1pPr>
              <a:defRPr sz="2400" b="0" i="0">
                <a:solidFill>
                  <a:srgbClr val="1B1E29"/>
                </a:solidFill>
                <a:latin typeface="Nimbus Sans L"/>
                <a:cs typeface="Nimbus Sans L"/>
              </a:defRPr>
            </a:lvl1pPr>
          </a:lstStyle>
          <a:p>
            <a:endParaRPr/>
          </a:p>
        </p:txBody>
      </p:sp>
      <p:sp>
        <p:nvSpPr>
          <p:cNvPr id="5" name="Holder 5"/>
          <p:cNvSpPr>
            <a:spLocks noGrp="1"/>
          </p:cNvSpPr>
          <p:nvPr>
            <p:ph type="dt" sz="half" idx="6"/>
          </p:nvPr>
        </p:nvSpPr>
        <p:spPr>
          <a:xfrm>
            <a:off x="521226" y="6194300"/>
            <a:ext cx="2394420" cy="365125"/>
          </a:xfrm>
          <a:prstGeom prst="rect">
            <a:avLst/>
          </a:prstGeom>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9062013" y="6194300"/>
            <a:ext cx="2743200" cy="365125"/>
          </a:xfrm>
          <a:prstGeom prst="rect">
            <a:avLst/>
          </a:prstGeom>
        </p:spPr>
        <p:txBody>
          <a:bodyPr lIns="0" tIns="0" rIns="0" bIns="0"/>
          <a:lstStyle>
            <a:lvl1pPr>
              <a:defRPr sz="900" b="0" i="0">
                <a:solidFill>
                  <a:srgbClr val="8A8A8D"/>
                </a:solidFill>
                <a:latin typeface="Nimbus Sans L"/>
                <a:cs typeface="Nimbus Sans L"/>
              </a:defRPr>
            </a:lvl1pPr>
          </a:lstStyle>
          <a:p>
            <a:pPr marL="38100">
              <a:lnSpc>
                <a:spcPct val="100000"/>
              </a:lnSpc>
              <a:spcBef>
                <a:spcPts val="434"/>
              </a:spcBef>
            </a:pPr>
            <a:fld id="{81D60167-4931-47E6-BA6A-407CBD079E47}" type="slidenum">
              <a:rPr dirty="0"/>
              <a:t>‹#›</a:t>
            </a:fld>
            <a:endParaRPr dirty="0"/>
          </a:p>
        </p:txBody>
      </p:sp>
    </p:spTree>
    <p:extLst>
      <p:ext uri="{BB962C8B-B14F-4D97-AF65-F5344CB8AC3E}">
        <p14:creationId xmlns:p14="http://schemas.microsoft.com/office/powerpoint/2010/main" val="3941345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360614"/>
            <a:ext cx="9144000" cy="2387600"/>
          </a:xfrm>
        </p:spPr>
        <p:txBody>
          <a:bodyPr anchor="b">
            <a:normAutofit/>
          </a:bodyPr>
          <a:lstStyle>
            <a:lvl1pPr algn="ctr">
              <a:lnSpc>
                <a:spcPct val="75000"/>
              </a:lnSpc>
              <a:defRPr sz="8000" spc="-300">
                <a:solidFill>
                  <a:schemeClr val="bg1"/>
                </a:solidFill>
              </a:defRPr>
            </a:lvl1pPr>
          </a:lstStyle>
          <a:p>
            <a:r>
              <a:rPr lang="en-US" dirty="0"/>
              <a:t>Click to edit Master title </a:t>
            </a:r>
            <a:r>
              <a:rPr lang="en-US"/>
              <a:t>style (1 line)</a:t>
            </a:r>
            <a:endParaRPr lang="en-US" dirty="0"/>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3716" y="688582"/>
            <a:ext cx="2444567" cy="670195"/>
          </a:xfrm>
          <a:prstGeom prst="rect">
            <a:avLst/>
          </a:prstGeom>
        </p:spPr>
      </p:pic>
      <p:sp>
        <p:nvSpPr>
          <p:cNvPr id="8" name="Text Placeholder 7"/>
          <p:cNvSpPr>
            <a:spLocks noGrp="1"/>
          </p:cNvSpPr>
          <p:nvPr>
            <p:ph type="body" sz="quarter" idx="10" hasCustomPrompt="1"/>
          </p:nvPr>
        </p:nvSpPr>
        <p:spPr>
          <a:xfrm>
            <a:off x="1524000" y="3748088"/>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lines)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939655"/>
            <a:ext cx="9144000" cy="2387600"/>
          </a:xfrm>
        </p:spPr>
        <p:txBody>
          <a:bodyPr anchor="b">
            <a:normAutofit/>
          </a:bodyPr>
          <a:lstStyle>
            <a:lvl1pPr algn="ctr">
              <a:lnSpc>
                <a:spcPct val="75000"/>
              </a:lnSpc>
              <a:defRPr sz="8000" spc="-300">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p:cNvPicPr>
            <a:picLocks noChangeAspect="1"/>
          </p:cNvPicPr>
          <p:nvPr userDrawn="1"/>
        </p:nvPicPr>
        <p:blipFill>
          <a:blip r:embed="rId2"/>
          <a:stretch>
            <a:fillRect/>
          </a:stretch>
        </p:blipFill>
        <p:spPr>
          <a:xfrm>
            <a:off x="4873716" y="686745"/>
            <a:ext cx="2444567" cy="673869"/>
          </a:xfrm>
          <a:prstGeom prst="rect">
            <a:avLst/>
          </a:prstGeom>
        </p:spPr>
      </p:pic>
      <p:sp>
        <p:nvSpPr>
          <p:cNvPr id="8" name="Text Placeholder 7"/>
          <p:cNvSpPr>
            <a:spLocks noGrp="1"/>
          </p:cNvSpPr>
          <p:nvPr>
            <p:ph type="body" sz="quarter" idx="10" hasCustomPrompt="1"/>
          </p:nvPr>
        </p:nvSpPr>
        <p:spPr>
          <a:xfrm>
            <a:off x="1524000" y="4327255"/>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spTree>
    <p:extLst>
      <p:ext uri="{BB962C8B-B14F-4D97-AF65-F5344CB8AC3E}">
        <p14:creationId xmlns:p14="http://schemas.microsoft.com/office/powerpoint/2010/main" val="311184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360614"/>
            <a:ext cx="9144000" cy="2387600"/>
          </a:xfrm>
        </p:spPr>
        <p:txBody>
          <a:bodyPr anchor="b">
            <a:normAutofit/>
          </a:bodyPr>
          <a:lstStyle>
            <a:lvl1pPr algn="ctr">
              <a:lnSpc>
                <a:spcPct val="75000"/>
              </a:lnSpc>
              <a:defRPr sz="8000" spc="-300">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rgbClr val="003F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2048" y="683994"/>
            <a:ext cx="2407901" cy="660143"/>
          </a:xfrm>
          <a:prstGeom prst="rect">
            <a:avLst/>
          </a:prstGeom>
        </p:spPr>
      </p:pic>
      <p:sp>
        <p:nvSpPr>
          <p:cNvPr id="9" name="Text Placeholder 7"/>
          <p:cNvSpPr>
            <a:spLocks noGrp="1"/>
          </p:cNvSpPr>
          <p:nvPr>
            <p:ph type="body" sz="quarter" idx="10" hasCustomPrompt="1"/>
          </p:nvPr>
        </p:nvSpPr>
        <p:spPr>
          <a:xfrm>
            <a:off x="1524000" y="3748088"/>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939655"/>
            <a:ext cx="9144000" cy="2387600"/>
          </a:xfrm>
        </p:spPr>
        <p:txBody>
          <a:bodyPr anchor="b">
            <a:normAutofit/>
          </a:bodyPr>
          <a:lstStyle>
            <a:lvl1pPr algn="ctr">
              <a:lnSpc>
                <a:spcPct val="75000"/>
              </a:lnSpc>
              <a:defRPr sz="8000" spc="-300">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rgbClr val="003F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524000" y="4327255"/>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2048" y="683994"/>
            <a:ext cx="2407901" cy="66014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Chapter Slid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122363"/>
            <a:ext cx="9144000" cy="2387600"/>
          </a:xfrm>
        </p:spPr>
        <p:txBody>
          <a:bodyPr anchor="b"/>
          <a:lstStyle>
            <a:lvl1pPr algn="ctr">
              <a:lnSpc>
                <a:spcPts val="6000"/>
              </a:lnSpc>
              <a:defRPr sz="60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122363"/>
            <a:ext cx="9144000" cy="2387600"/>
          </a:xfrm>
        </p:spPr>
        <p:txBody>
          <a:bodyPr anchor="b"/>
          <a:lstStyle>
            <a:lvl1pPr algn="ctr">
              <a:lnSpc>
                <a:spcPts val="6000"/>
              </a:lnSpc>
              <a:defRPr sz="60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a:solidFill>
                  <a:srgbClr val="89898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126" y="1268765"/>
            <a:ext cx="9259747" cy="2237228"/>
          </a:xfrm>
        </p:spPr>
        <p:txBody>
          <a:bodyPr anchor="b"/>
          <a:lstStyle>
            <a:lvl1pPr>
              <a:lnSpc>
                <a:spcPts val="6000"/>
              </a:lnSpc>
              <a:defRPr sz="60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471005" y="3613572"/>
            <a:ext cx="9259747" cy="1500187"/>
          </a:xfrm>
        </p:spPr>
        <p:txBody>
          <a:bodyPr/>
          <a:lstStyle>
            <a:lvl1pPr marL="0" indent="0" algn="ct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fld id="{32719964-A6A4-B040-94EE-59D007E5DCB1}" type="datetime4">
              <a:rPr lang="en-US" smtClean="0"/>
              <a:t>June 30,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647864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530650"/>
            <a:ext cx="105156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521226" y="6194300"/>
            <a:ext cx="2394420" cy="365125"/>
          </a:xfrm>
        </p:spPr>
        <p:txBody>
          <a:bodyPr/>
          <a:lstStyle/>
          <a:p>
            <a:fld id="{5C63769D-CC2F-864E-9501-A077951EC7AD}" type="datetime4">
              <a:rPr lang="en-US" smtClean="0"/>
              <a:t>June 30, 2021</a:t>
            </a:fld>
            <a:endParaRPr lang="en-US"/>
          </a:p>
        </p:txBody>
      </p:sp>
      <p:sp>
        <p:nvSpPr>
          <p:cNvPr id="9" name="Footer Placeholder 5"/>
          <p:cNvSpPr>
            <a:spLocks noGrp="1"/>
          </p:cNvSpPr>
          <p:nvPr>
            <p:ph type="ftr" sz="quarter" idx="11"/>
          </p:nvPr>
        </p:nvSpPr>
        <p:spPr>
          <a:xfrm>
            <a:off x="4038600" y="6194300"/>
            <a:ext cx="4114800" cy="365125"/>
          </a:xfrm>
        </p:spPr>
        <p:txBody>
          <a:bodyPr/>
          <a:lstStyle/>
          <a:p>
            <a:endParaRPr lang="en-US"/>
          </a:p>
        </p:txBody>
      </p:sp>
      <p:sp>
        <p:nvSpPr>
          <p:cNvPr id="10" name="Slide Number Placeholder 6"/>
          <p:cNvSpPr>
            <a:spLocks noGrp="1"/>
          </p:cNvSpPr>
          <p:nvPr>
            <p:ph type="sldNum" sz="quarter" idx="12"/>
          </p:nvPr>
        </p:nvSpPr>
        <p:spPr>
          <a:xfrm>
            <a:off x="9062013" y="6194300"/>
            <a:ext cx="2743200" cy="365125"/>
          </a:xfrm>
        </p:spPr>
        <p:txBody>
          <a:bodyPr/>
          <a:lstStyle/>
          <a:p>
            <a:fld id="{B1AB44B9-F1EC-4F4B-88D4-413245C9CD3E}" type="slidenum">
              <a:rPr lang="en-US" smtClean="0"/>
              <a:t>‹#›</a:t>
            </a:fld>
            <a:endParaRPr lang="en-US"/>
          </a:p>
        </p:txBody>
      </p:sp>
      <p:sp>
        <p:nvSpPr>
          <p:cNvPr id="11" name="Subtitle 2"/>
          <p:cNvSpPr>
            <a:spLocks noGrp="1"/>
          </p:cNvSpPr>
          <p:nvPr>
            <p:ph type="subTitle" idx="13"/>
          </p:nvPr>
        </p:nvSpPr>
        <p:spPr>
          <a:xfrm>
            <a:off x="838200" y="1129554"/>
            <a:ext cx="10515600" cy="696071"/>
          </a:xfrm>
        </p:spPr>
        <p:txBody>
          <a:bodyPr>
            <a:normAutofit/>
          </a:bodyPr>
          <a:lstStyle>
            <a:lvl1pPr marL="0" indent="0" algn="ctr">
              <a:buNone/>
              <a:defRPr sz="2100" b="1">
                <a:solidFill>
                  <a:srgbClr val="89898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47093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srcRect t="-18262"/>
          <a:stretch/>
        </p:blipFill>
        <p:spPr>
          <a:xfrm>
            <a:off x="152400" y="6194300"/>
            <a:ext cx="11887200" cy="527175"/>
          </a:xfrm>
          <a:prstGeom prst="rect">
            <a:avLst/>
          </a:prstGeom>
        </p:spPr>
      </p:pic>
      <p:sp>
        <p:nvSpPr>
          <p:cNvPr id="6" name="Slide Number Placeholder 5"/>
          <p:cNvSpPr>
            <a:spLocks noGrp="1"/>
          </p:cNvSpPr>
          <p:nvPr>
            <p:ph type="sldNum" sz="quarter" idx="4"/>
          </p:nvPr>
        </p:nvSpPr>
        <p:spPr>
          <a:xfrm>
            <a:off x="9062013" y="6194300"/>
            <a:ext cx="2743200" cy="365125"/>
          </a:xfrm>
          <a:prstGeom prst="rect">
            <a:avLst/>
          </a:prstGeom>
        </p:spPr>
        <p:txBody>
          <a:bodyPr vert="horz" lIns="91440" tIns="45720" rIns="91440" bIns="45720" rtlCol="0" anchor="ctr"/>
          <a:lstStyle>
            <a:lvl1pPr algn="r">
              <a:defRPr sz="12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838200" y="530649"/>
            <a:ext cx="105156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2066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038600" y="619430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ource Sans Pro" charset="0"/>
                <a:ea typeface="Source Sans Pro" charset="0"/>
                <a:cs typeface="Source Sans Pro" charset="0"/>
              </a:defRPr>
            </a:lvl1pPr>
          </a:lstStyle>
          <a:p>
            <a:endParaRPr lang="en-US" dirty="0"/>
          </a:p>
        </p:txBody>
      </p:sp>
      <p:sp>
        <p:nvSpPr>
          <p:cNvPr id="10" name="Rectangle 9"/>
          <p:cNvSpPr/>
          <p:nvPr/>
        </p:nvSpPr>
        <p:spPr>
          <a:xfrm>
            <a:off x="0" y="6135624"/>
            <a:ext cx="605928" cy="722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147204" y="119502"/>
            <a:ext cx="11892396" cy="329742"/>
            <a:chOff x="147204" y="119502"/>
            <a:chExt cx="11892396" cy="329742"/>
          </a:xfrm>
        </p:grpSpPr>
        <p:sp>
          <p:nvSpPr>
            <p:cNvPr id="11" name="Rectangle 10"/>
            <p:cNvSpPr/>
            <p:nvPr userDrawn="1"/>
          </p:nvSpPr>
          <p:spPr>
            <a:xfrm>
              <a:off x="11913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rot="5400000">
              <a:off x="5967006" y="-5700300"/>
              <a:ext cx="126396" cy="117660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3" name="Rectangle 12"/>
            <p:cNvSpPr/>
            <p:nvPr userDrawn="1"/>
          </p:nvSpPr>
          <p:spPr>
            <a:xfrm>
              <a:off x="147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15" name="Rectangle 14"/>
          <p:cNvSpPr/>
          <p:nvPr/>
        </p:nvSpPr>
        <p:spPr>
          <a:xfrm>
            <a:off x="11913204" y="6277140"/>
            <a:ext cx="126396" cy="441342"/>
          </a:xfrm>
          <a:custGeom>
            <a:avLst/>
            <a:gdLst>
              <a:gd name="connsiteX0" fmla="*/ 0 w 126396"/>
              <a:gd name="connsiteY0" fmla="*/ 0 h 441341"/>
              <a:gd name="connsiteX1" fmla="*/ 126396 w 126396"/>
              <a:gd name="connsiteY1" fmla="*/ 0 h 441341"/>
              <a:gd name="connsiteX2" fmla="*/ 126396 w 126396"/>
              <a:gd name="connsiteY2" fmla="*/ 441341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36566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27041 h 441341"/>
              <a:gd name="connsiteX3" fmla="*/ 0 w 126396"/>
              <a:gd name="connsiteY3" fmla="*/ 441341 h 441341"/>
              <a:gd name="connsiteX4" fmla="*/ 0 w 126396"/>
              <a:gd name="connsiteY4" fmla="*/ 0 h 441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1341">
                <a:moveTo>
                  <a:pt x="0" y="0"/>
                </a:moveTo>
                <a:lnTo>
                  <a:pt x="126396" y="0"/>
                </a:lnTo>
                <a:lnTo>
                  <a:pt x="126396" y="327041"/>
                </a:lnTo>
                <a:lnTo>
                  <a:pt x="0" y="441341"/>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6" name="Picture 15"/>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49566" y="6448922"/>
            <a:ext cx="350825" cy="272601"/>
          </a:xfrm>
          <a:prstGeom prst="rect">
            <a:avLst/>
          </a:prstGeom>
        </p:spPr>
      </p:pic>
      <p:sp>
        <p:nvSpPr>
          <p:cNvPr id="4" name="Date Placeholder 3"/>
          <p:cNvSpPr>
            <a:spLocks noGrp="1"/>
          </p:cNvSpPr>
          <p:nvPr>
            <p:ph type="dt" sz="half" idx="2"/>
          </p:nvPr>
        </p:nvSpPr>
        <p:spPr>
          <a:xfrm>
            <a:off x="521226" y="6194300"/>
            <a:ext cx="2394420" cy="365125"/>
          </a:xfrm>
          <a:prstGeom prst="rect">
            <a:avLst/>
          </a:prstGeom>
        </p:spPr>
        <p:txBody>
          <a:bodyPr vert="horz" lIns="91440" tIns="45720" rIns="91440" bIns="45720" rtlCol="0" anchor="ctr"/>
          <a:lstStyle>
            <a:lvl1pPr algn="l">
              <a:defRPr sz="1200">
                <a:solidFill>
                  <a:schemeClr val="tx1">
                    <a:tint val="75000"/>
                  </a:schemeClr>
                </a:solidFill>
                <a:latin typeface="Source Sans Pro" charset="0"/>
                <a:ea typeface="Source Sans Pro" charset="0"/>
                <a:cs typeface="Source Sans Pro" charset="0"/>
              </a:defRPr>
            </a:lvl1pPr>
          </a:lstStyle>
          <a:p>
            <a:fld id="{96B854B8-A2FC-3842-9F94-7A6835489AD3}" type="datetime4">
              <a:rPr lang="en-US" smtClean="0"/>
              <a:pPr/>
              <a:t>June 30, 2021</a:t>
            </a:fld>
            <a:endParaRPr lang="en-US" dirty="0"/>
          </a:p>
        </p:txBody>
      </p:sp>
    </p:spTree>
    <p:extLst>
      <p:ext uri="{BB962C8B-B14F-4D97-AF65-F5344CB8AC3E}">
        <p14:creationId xmlns:p14="http://schemas.microsoft.com/office/powerpoint/2010/main" val="145296608"/>
      </p:ext>
    </p:extLst>
  </p:cSld>
  <p:clrMap bg1="lt1" tx1="dk1" bg2="lt2" tx2="dk2" accent1="accent1" accent2="accent2" accent3="accent3" accent4="accent4" accent5="accent5" accent6="accent6" hlink="hlink" folHlink="folHlink"/>
  <p:sldLayoutIdLst>
    <p:sldLayoutId id="2147483663" r:id="rId1"/>
    <p:sldLayoutId id="2147483666" r:id="rId2"/>
    <p:sldLayoutId id="2147483649" r:id="rId3"/>
    <p:sldLayoutId id="2147483668" r:id="rId4"/>
    <p:sldLayoutId id="2147483667" r:id="rId5"/>
    <p:sldLayoutId id="2147483662" r:id="rId6"/>
    <p:sldLayoutId id="2147483665" r:id="rId7"/>
    <p:sldLayoutId id="2147483651" r:id="rId8"/>
    <p:sldLayoutId id="2147483650" r:id="rId9"/>
    <p:sldLayoutId id="2147483652" r:id="rId10"/>
    <p:sldLayoutId id="2147483653" r:id="rId11"/>
    <p:sldLayoutId id="2147483654" r:id="rId12"/>
    <p:sldLayoutId id="2147483655" r:id="rId13"/>
    <p:sldLayoutId id="2147483656" r:id="rId14"/>
    <p:sldLayoutId id="2147483657" r:id="rId15"/>
    <p:sldLayoutId id="2147483669" r:id="rId16"/>
    <p:sldLayoutId id="2147483670" r:id="rId17"/>
  </p:sldLayoutIdLst>
  <p:hf hdr="0" ftr="0" dt="0"/>
  <p:txStyles>
    <p:titleStyle>
      <a:lvl1pPr algn="ctr" defTabSz="914400" rtl="0" eaLnBrk="1" latinLnBrk="0" hangingPunct="1">
        <a:lnSpc>
          <a:spcPct val="90000"/>
        </a:lnSpc>
        <a:spcBef>
          <a:spcPct val="0"/>
        </a:spcBef>
        <a:buNone/>
        <a:defRPr sz="3600" b="1" i="0" kern="1200" spc="-100" baseline="0">
          <a:solidFill>
            <a:srgbClr val="003F80"/>
          </a:solidFill>
          <a:latin typeface="Source Sans Pro" charset="0"/>
          <a:ea typeface="Source Sans Pro" charset="0"/>
          <a:cs typeface="Source Sans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mailto:TargetedAdvance@sba.gov"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hyperlink" Target="mailto:TargetedAdvanceReevaluation@sba.gov"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TargetedAdvanceReevaluation@sba.gov"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hyperlink" Target="https://sbaeidl.policymap.com/" TargetMode="External"/><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hyperlink" Target="http://www.sba.gov/coronavirusrelief" TargetMode="External"/><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hyperlink" Target="https://gcc02.safelinks.protection.outlook.com/?url=http%3A%2F%2Ffinancing-simplified.com%2Fstart&amp;data=04%7C01%7Cdarlene.drapkin%40sba.gov%7Cff3f17d9fcad49c90a4208d8bdba5c43%7C3c89fd8a7f684667aa1541ebf2208961%7C1%7C0%7C637467955401279096%7CUnknown%7CTWFpbGZsb3d8eyJWIjoiMC4wLjAwMDAiLCJQIjoiV2luMzIiLCJBTiI6Ik1haWwiLCJXVCI6Mn0%3D%7C1000&amp;sdata=VdJnDOjyfUzxWM4ME8KBK5uN09QJFWNA7jqdT0kb%2FuE%3D&amp;reserved=0"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hyperlink" Target="http://www.rencenter.org/" TargetMode="External"/><Relationship Id="rId5" Type="http://schemas.openxmlformats.org/officeDocument/2006/relationships/hyperlink" Target="https://www.score.org/find-location" TargetMode="External"/><Relationship Id="rId4" Type="http://schemas.openxmlformats.org/officeDocument/2006/relationships/hyperlink" Target="http://www.contracostasbdc.com/"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sba.gov/ppp" TargetMode="External"/><Relationship Id="rId2" Type="http://schemas.openxmlformats.org/officeDocument/2006/relationships/hyperlink" Target="https://www.sba.gov/updates" TargetMode="Externa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hyperlink" Target="mailto:sfomail@sba.gov" TargetMode="External"/><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hyperlink" Target="mailto:Darlene.Drapkin@sba.gov" TargetMode="External"/><Relationship Id="rId4" Type="http://schemas.openxmlformats.org/officeDocument/2006/relationships/hyperlink" Target="http://www.sba.gov/ca/s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sba.gov/funding-programs/loans/covid-19-relief-options"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56C95B91-D7A0-4032-B9F7-86170F4CA883}"/>
              </a:ext>
            </a:extLst>
          </p:cNvPr>
          <p:cNvSpPr txBox="1">
            <a:spLocks/>
          </p:cNvSpPr>
          <p:nvPr/>
        </p:nvSpPr>
        <p:spPr>
          <a:xfrm>
            <a:off x="407581" y="371694"/>
            <a:ext cx="9144000" cy="1646237"/>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dirty="0">
                <a:solidFill>
                  <a:srgbClr val="FFFF00"/>
                </a:solidFill>
              </a:rPr>
              <a:t>Darlene Rios Drapkin</a:t>
            </a:r>
          </a:p>
          <a:p>
            <a:pPr marL="0" indent="0">
              <a:buNone/>
            </a:pPr>
            <a:r>
              <a:rPr lang="en-US" sz="2000" dirty="0">
                <a:solidFill>
                  <a:srgbClr val="FFFF00"/>
                </a:solidFill>
              </a:rPr>
              <a:t>SBA Marketing &amp; Outreach Specialist</a:t>
            </a:r>
          </a:p>
          <a:p>
            <a:pPr marL="0" indent="0">
              <a:buNone/>
            </a:pPr>
            <a:r>
              <a:rPr lang="en-US" sz="2000" dirty="0">
                <a:solidFill>
                  <a:srgbClr val="FFFF00"/>
                </a:solidFill>
              </a:rPr>
              <a:t>San Francisco District Office</a:t>
            </a:r>
          </a:p>
        </p:txBody>
      </p:sp>
      <p:sp>
        <p:nvSpPr>
          <p:cNvPr id="3" name="Subtitle 2">
            <a:extLst>
              <a:ext uri="{FF2B5EF4-FFF2-40B4-BE49-F238E27FC236}">
                <a16:creationId xmlns:a16="http://schemas.microsoft.com/office/drawing/2014/main" id="{59836E39-A1A7-4EE7-9441-EA82CA1B1BB3}"/>
              </a:ext>
            </a:extLst>
          </p:cNvPr>
          <p:cNvSpPr txBox="1">
            <a:spLocks/>
          </p:cNvSpPr>
          <p:nvPr/>
        </p:nvSpPr>
        <p:spPr>
          <a:xfrm>
            <a:off x="1417674" y="5310419"/>
            <a:ext cx="9144000" cy="134755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600" i="1" dirty="0">
                <a:solidFill>
                  <a:schemeClr val="bg1">
                    <a:lumMod val="75000"/>
                  </a:schemeClr>
                </a:solidFill>
                <a:latin typeface="Source Sans Pro"/>
                <a:ea typeface="Source Sans Pro"/>
                <a:cs typeface="Arial"/>
              </a:rPr>
              <a:t>This presentation provides a general overview of the programs the SBA is administering related to provisions in the Economic Aid to Hard-Hit Small Businesses, Nonprofits, and Venues (the Economic Aid Act) and American Rescue Plan Acts. In the event of any inconsistency between this presentation and the PPP Extension Act of 2021, American Rescue Plan Act, the Economic Aid Act, the PPP Flexibility Act of 2020, the CARES Act, PPP IFRs, SBA FAQs, PPP Application Forms and Instructions, and other PPP guidance (together, official guidance), the official guidance governs. </a:t>
            </a:r>
            <a:endParaRPr lang="en-US" sz="1600" i="1" dirty="0">
              <a:solidFill>
                <a:schemeClr val="bg1">
                  <a:lumMod val="75000"/>
                </a:schemeClr>
              </a:solidFill>
              <a:latin typeface="Source Sans Pro" panose="020B0503030403020204" pitchFamily="34" charset="0"/>
              <a:ea typeface="Source Sans Pro" panose="020B0503030403020204" pitchFamily="34" charset="0"/>
              <a:cs typeface="Arial" panose="020B0604020202020204" pitchFamily="34" charset="0"/>
            </a:endParaRPr>
          </a:p>
        </p:txBody>
      </p:sp>
    </p:spTree>
    <p:extLst>
      <p:ext uri="{BB962C8B-B14F-4D97-AF65-F5344CB8AC3E}">
        <p14:creationId xmlns:p14="http://schemas.microsoft.com/office/powerpoint/2010/main" val="2447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5716" y="386496"/>
            <a:ext cx="11360569" cy="1367041"/>
          </a:xfrm>
          <a:prstGeom prst="rect">
            <a:avLst/>
          </a:prstGeom>
        </p:spPr>
        <p:txBody>
          <a:bodyPr vert="horz" wrap="square" lIns="0" tIns="12700" rIns="0" bIns="0" rtlCol="0">
            <a:spAutoFit/>
          </a:bodyPr>
          <a:lstStyle/>
          <a:p>
            <a:pPr marL="0" marR="0" lvl="0" indent="0" defTabSz="685749" rtl="0" eaLnBrk="1" fontAlgn="auto" latinLnBrk="0" hangingPunct="1">
              <a:lnSpc>
                <a:spcPct val="100000"/>
              </a:lnSpc>
              <a:spcBef>
                <a:spcPts val="0"/>
              </a:spcBef>
              <a:spcAft>
                <a:spcPts val="0"/>
              </a:spcAft>
              <a:buClrTx/>
              <a:buSzTx/>
              <a:buFontTx/>
              <a:buNone/>
              <a:tabLst/>
              <a:defRPr/>
            </a:pPr>
            <a:r>
              <a:rPr lang="en-US" sz="4800" dirty="0">
                <a:latin typeface="Source Sans Pro"/>
                <a:ea typeface="Source Sans Pro"/>
                <a:cs typeface="Arial"/>
              </a:rPr>
              <a:t>Targeted EIDL Advance</a:t>
            </a:r>
            <a:br>
              <a:rPr lang="en-US" dirty="0">
                <a:latin typeface="Source Sans Pro"/>
                <a:ea typeface="Source Sans Pro"/>
                <a:cs typeface="Arial"/>
              </a:rPr>
            </a:br>
            <a:br>
              <a:rPr lang="en-US" sz="1000" dirty="0">
                <a:latin typeface="Source Sans Pro" panose="020B0503030403020204" pitchFamily="34" charset="0"/>
                <a:ea typeface="Source Sans Pro" panose="020B0503030403020204" pitchFamily="34" charset="0"/>
                <a:cs typeface="Arial" panose="020B0604020202020204" pitchFamily="34" charset="0"/>
              </a:rPr>
            </a:br>
            <a:r>
              <a:rPr kumimoji="0" lang="en-US" sz="3000" b="1" i="0" u="none" strike="noStrike" kern="1200" cap="none" spc="-100" normalizeH="0" baseline="0" noProof="0" dirty="0">
                <a:ln>
                  <a:noFill/>
                </a:ln>
                <a:solidFill>
                  <a:srgbClr val="007DBC"/>
                </a:solidFill>
                <a:effectLst/>
                <a:uLnTx/>
                <a:uFillTx/>
                <a:latin typeface="Source Sans Pro"/>
                <a:ea typeface="Source Sans Pro"/>
                <a:cs typeface="Arial"/>
              </a:rPr>
              <a:t>Items Needed to Verify </a:t>
            </a:r>
            <a:r>
              <a:rPr lang="en-US" sz="3000" dirty="0">
                <a:solidFill>
                  <a:srgbClr val="007DBC"/>
                </a:solidFill>
                <a:latin typeface="Source Sans Pro"/>
                <a:ea typeface="Source Sans Pro"/>
                <a:cs typeface="Arial"/>
              </a:rPr>
              <a:t>Eligibility and Submit</a:t>
            </a:r>
            <a:endParaRPr lang="en-US" sz="3000" dirty="0">
              <a:solidFill>
                <a:schemeClr val="bg2"/>
              </a:solidFill>
              <a:latin typeface="Source Sans Pro" panose="020B0503030403020204" pitchFamily="34" charset="0"/>
              <a:ea typeface="Source Sans Pro" panose="020B0503030403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56C4E9B-2C5B-458F-9779-9F07546356BE}"/>
              </a:ext>
            </a:extLst>
          </p:cNvPr>
          <p:cNvSpPr txBox="1"/>
          <p:nvPr/>
        </p:nvSpPr>
        <p:spPr>
          <a:xfrm>
            <a:off x="972630" y="2129328"/>
            <a:ext cx="11042161" cy="4425827"/>
          </a:xfrm>
          <a:prstGeom prst="rect">
            <a:avLst/>
          </a:prstGeom>
          <a:noFill/>
        </p:spPr>
        <p:txBody>
          <a:bodyPr wrap="square" lIns="91440" tIns="45720" rIns="91440" bIns="45720" rtlCol="0" anchor="t">
            <a:spAutoFit/>
          </a:bodyPr>
          <a:lstStyle/>
          <a:p>
            <a:pPr marL="342900" lvl="1" indent="-342900">
              <a:lnSpc>
                <a:spcPct val="90000"/>
              </a:lnSpc>
              <a:spcBef>
                <a:spcPts val="1200"/>
              </a:spcBef>
              <a:spcAft>
                <a:spcPts val="1200"/>
              </a:spcAft>
              <a:buFont typeface="Arial" panose="020B0604020202020204" pitchFamily="34" charset="0"/>
              <a:buChar char="•"/>
            </a:pPr>
            <a:r>
              <a:rPr lang="en-US" sz="2800" dirty="0">
                <a:latin typeface="Source Sans Pro" panose="020B0503030403020204" pitchFamily="34" charset="0"/>
                <a:ea typeface="Source Sans Pro" panose="020B0503030403020204" pitchFamily="34" charset="0"/>
                <a:cs typeface="Arial" panose="020B0604020202020204" pitchFamily="34" charset="0"/>
              </a:rPr>
              <a:t>2019 Federal Tax Return (recommended to have on hand when applying)</a:t>
            </a:r>
          </a:p>
          <a:p>
            <a:pPr marL="342900" lvl="1" indent="-342900">
              <a:lnSpc>
                <a:spcPct val="90000"/>
              </a:lnSpc>
              <a:spcBef>
                <a:spcPts val="1200"/>
              </a:spcBef>
              <a:spcAft>
                <a:spcPts val="1200"/>
              </a:spcAft>
              <a:buFont typeface="Arial" panose="020B0604020202020204" pitchFamily="34" charset="0"/>
              <a:buChar char="•"/>
            </a:pPr>
            <a:r>
              <a:rPr lang="en-US" sz="2800" dirty="0">
                <a:latin typeface="Source Sans Pro" panose="020B0503030403020204" pitchFamily="34" charset="0"/>
                <a:ea typeface="Source Sans Pro" panose="020B0503030403020204" pitchFamily="34" charset="0"/>
                <a:cs typeface="Arial" panose="020B0604020202020204" pitchFamily="34" charset="0"/>
              </a:rPr>
              <a:t>EIN/SSN as specified in original EIDL application</a:t>
            </a:r>
          </a:p>
          <a:p>
            <a:pPr marL="342900" lvl="1" indent="-342900">
              <a:lnSpc>
                <a:spcPct val="90000"/>
              </a:lnSpc>
              <a:spcBef>
                <a:spcPts val="1200"/>
              </a:spcBef>
              <a:spcAft>
                <a:spcPts val="1200"/>
              </a:spcAft>
              <a:buFont typeface="Arial" panose="020B0604020202020204" pitchFamily="34" charset="0"/>
              <a:buChar char="•"/>
            </a:pPr>
            <a:r>
              <a:rPr lang="en-US" sz="2800" dirty="0">
                <a:latin typeface="Source Sans Pro" panose="020B0503030403020204" pitchFamily="34" charset="0"/>
                <a:ea typeface="Source Sans Pro" panose="020B0503030403020204" pitchFamily="34" charset="0"/>
                <a:cs typeface="Arial" panose="020B0604020202020204" pitchFamily="34" charset="0"/>
              </a:rPr>
              <a:t>Monthly gross receipts for 2019, 2020, and completed months in 2021</a:t>
            </a:r>
          </a:p>
          <a:p>
            <a:pPr marL="342900" lvl="1" indent="-342900">
              <a:lnSpc>
                <a:spcPct val="90000"/>
              </a:lnSpc>
              <a:spcBef>
                <a:spcPts val="1200"/>
              </a:spcBef>
              <a:spcAft>
                <a:spcPts val="1200"/>
              </a:spcAft>
              <a:buFont typeface="Arial" panose="020B0604020202020204" pitchFamily="34" charset="0"/>
              <a:buChar char="•"/>
            </a:pPr>
            <a:r>
              <a:rPr lang="en-US" sz="2800" dirty="0">
                <a:latin typeface="Source Sans Pro" panose="020B0503030403020204" pitchFamily="34" charset="0"/>
                <a:ea typeface="Source Sans Pro" panose="020B0503030403020204" pitchFamily="34" charset="0"/>
                <a:cs typeface="Arial" panose="020B0604020202020204" pitchFamily="34" charset="0"/>
              </a:rPr>
              <a:t>Confirmation that the information in original EIDL application is still accurate (changes may require a manual review and documentation)</a:t>
            </a:r>
          </a:p>
          <a:p>
            <a:pPr marL="342900" lvl="1" indent="-342900">
              <a:lnSpc>
                <a:spcPct val="90000"/>
              </a:lnSpc>
              <a:spcBef>
                <a:spcPts val="1200"/>
              </a:spcBef>
              <a:buFont typeface="Arial" panose="020B0604020202020204" pitchFamily="34" charset="0"/>
              <a:buChar char="•"/>
            </a:pPr>
            <a:r>
              <a:rPr lang="en-US" sz="2800" dirty="0">
                <a:latin typeface="Source Sans Pro" panose="020B0503030403020204" pitchFamily="34" charset="0"/>
                <a:ea typeface="Source Sans Pro" panose="020B0503030403020204" pitchFamily="34" charset="0"/>
                <a:cs typeface="Arial" panose="020B0604020202020204" pitchFamily="34" charset="0"/>
              </a:rPr>
              <a:t>Applicants initially eligible will be required to sign a 4506-T for the </a:t>
            </a:r>
          </a:p>
          <a:p>
            <a:pPr marL="342900" lvl="1">
              <a:lnSpc>
                <a:spcPct val="90000"/>
              </a:lnSpc>
            </a:pPr>
            <a:r>
              <a:rPr lang="en-US" sz="2800" dirty="0">
                <a:latin typeface="Source Sans Pro"/>
                <a:ea typeface="Source Sans Pro"/>
                <a:cs typeface="Arial"/>
              </a:rPr>
              <a:t>SBA to obtain tax transcripts for further processing</a:t>
            </a:r>
          </a:p>
        </p:txBody>
      </p:sp>
      <p:sp>
        <p:nvSpPr>
          <p:cNvPr id="6" name="Title 1">
            <a:extLst>
              <a:ext uri="{FF2B5EF4-FFF2-40B4-BE49-F238E27FC236}">
                <a16:creationId xmlns:a16="http://schemas.microsoft.com/office/drawing/2014/main" id="{954085AF-D128-4FC1-8742-D14FABA2E183}"/>
              </a:ext>
            </a:extLst>
          </p:cNvPr>
          <p:cNvSpPr txBox="1">
            <a:spLocks/>
          </p:cNvSpPr>
          <p:nvPr/>
        </p:nvSpPr>
        <p:spPr>
          <a:xfrm>
            <a:off x="8496300" y="6172199"/>
            <a:ext cx="3366304" cy="415323"/>
          </a:xfrm>
          <a:prstGeom prst="rect">
            <a:avLst/>
          </a:prstGeom>
          <a:noFill/>
        </p:spPr>
        <p:txBody>
          <a:bodyPr vert="horz" lIns="91440" tIns="45720" rIns="91440" bIns="45720" rtlCol="0" anchor="t">
            <a:normAutofit/>
          </a:bodyPr>
          <a:lstStyle>
            <a:lvl1pPr algn="ctr" defTabSz="914400" rtl="0" eaLnBrk="1" latinLnBrk="0" hangingPunct="1">
              <a:lnSpc>
                <a:spcPct val="90000"/>
              </a:lnSpc>
              <a:spcBef>
                <a:spcPct val="0"/>
              </a:spcBef>
              <a:buNone/>
              <a:defRPr sz="3600" b="1" i="0" kern="1200" spc="-100" baseline="0">
                <a:solidFill>
                  <a:srgbClr val="003F80"/>
                </a:solidFill>
                <a:latin typeface="Source Sans Pro" charset="0"/>
                <a:ea typeface="Source Sans Pro" charset="0"/>
                <a:cs typeface="Source Sans Pro" charset="0"/>
              </a:defRPr>
            </a:lvl1pPr>
          </a:lstStyle>
          <a:p>
            <a:pPr algn="r"/>
            <a:r>
              <a:rPr lang="en-US" sz="2000" dirty="0">
                <a:solidFill>
                  <a:schemeClr val="tx2"/>
                </a:solidFill>
              </a:rPr>
              <a:t>SBA.gov/targetedadvance</a:t>
            </a:r>
          </a:p>
        </p:txBody>
      </p:sp>
      <p:cxnSp>
        <p:nvCxnSpPr>
          <p:cNvPr id="10" name="Straight Connector 9">
            <a:extLst>
              <a:ext uri="{FF2B5EF4-FFF2-40B4-BE49-F238E27FC236}">
                <a16:creationId xmlns:a16="http://schemas.microsoft.com/office/drawing/2014/main" id="{1FB7FF51-E4A8-481E-B496-9545E3A7725F}"/>
              </a:ext>
            </a:extLst>
          </p:cNvPr>
          <p:cNvCxnSpPr>
            <a:cxnSpLocks/>
          </p:cNvCxnSpPr>
          <p:nvPr/>
        </p:nvCxnSpPr>
        <p:spPr>
          <a:xfrm>
            <a:off x="542235" y="1874432"/>
            <a:ext cx="10909300" cy="0"/>
          </a:xfrm>
          <a:prstGeom prst="line">
            <a:avLst/>
          </a:prstGeom>
          <a:ln w="38100"/>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5528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3881" y="386496"/>
            <a:ext cx="11064239" cy="1182375"/>
          </a:xfrm>
          <a:prstGeom prst="rect">
            <a:avLst/>
          </a:prstGeom>
        </p:spPr>
        <p:txBody>
          <a:bodyPr vert="horz" wrap="square" lIns="0" tIns="12700" rIns="0" bIns="0" rtlCol="0">
            <a:spAutoFit/>
          </a:bodyPr>
          <a:lstStyle/>
          <a:p>
            <a:pPr marL="0" marR="0" lvl="0" indent="0" defTabSz="685749" rtl="0" eaLnBrk="1" fontAlgn="auto" latinLnBrk="0" hangingPunct="1">
              <a:lnSpc>
                <a:spcPct val="100000"/>
              </a:lnSpc>
              <a:spcBef>
                <a:spcPts val="0"/>
              </a:spcBef>
              <a:spcAft>
                <a:spcPts val="0"/>
              </a:spcAft>
              <a:buClrTx/>
              <a:buSzTx/>
              <a:buFontTx/>
              <a:buNone/>
              <a:tabLst/>
              <a:defRPr/>
            </a:pPr>
            <a:r>
              <a:rPr lang="en-US" dirty="0">
                <a:latin typeface="Source Sans Pro"/>
                <a:ea typeface="Source Sans Pro"/>
                <a:cs typeface="Arial"/>
              </a:rPr>
              <a:t>Targeted EIDL Advance</a:t>
            </a:r>
            <a:br>
              <a:rPr lang="en-US" dirty="0">
                <a:latin typeface="Source Sans Pro"/>
                <a:ea typeface="Source Sans Pro"/>
                <a:cs typeface="Arial"/>
              </a:rPr>
            </a:br>
            <a:br>
              <a:rPr lang="en-US" sz="1000" dirty="0">
                <a:latin typeface="Source Sans Pro" panose="020B0503030403020204" pitchFamily="34" charset="0"/>
                <a:ea typeface="Source Sans Pro" panose="020B0503030403020204" pitchFamily="34" charset="0"/>
                <a:cs typeface="Arial" panose="020B0604020202020204" pitchFamily="34" charset="0"/>
              </a:rPr>
            </a:br>
            <a:r>
              <a:rPr kumimoji="0" lang="en-US" sz="3000" b="1" i="0" u="none" strike="noStrike" kern="1200" cap="none" spc="-100" normalizeH="0" baseline="0" noProof="0" dirty="0">
                <a:ln>
                  <a:noFill/>
                </a:ln>
                <a:solidFill>
                  <a:srgbClr val="007DBC"/>
                </a:solidFill>
                <a:effectLst/>
                <a:uLnTx/>
                <a:uFillTx/>
                <a:latin typeface="Source Sans Pro"/>
                <a:ea typeface="Source Sans Pro"/>
                <a:cs typeface="Arial"/>
              </a:rPr>
              <a:t>Application Process</a:t>
            </a:r>
            <a:endParaRPr lang="en-US" sz="3000" dirty="0">
              <a:solidFill>
                <a:schemeClr val="bg2"/>
              </a:solidFill>
              <a:latin typeface="Source Sans Pro" panose="020B0503030403020204" pitchFamily="34" charset="0"/>
              <a:ea typeface="Source Sans Pro" panose="020B0503030403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56C4E9B-2C5B-458F-9779-9F07546356BE}"/>
              </a:ext>
            </a:extLst>
          </p:cNvPr>
          <p:cNvSpPr txBox="1"/>
          <p:nvPr/>
        </p:nvSpPr>
        <p:spPr>
          <a:xfrm>
            <a:off x="814039" y="1698897"/>
            <a:ext cx="11064239" cy="4442242"/>
          </a:xfrm>
          <a:prstGeom prst="rect">
            <a:avLst/>
          </a:prstGeom>
          <a:noFill/>
        </p:spPr>
        <p:txBody>
          <a:bodyPr wrap="square" lIns="91440" tIns="45720" rIns="91440" bIns="45720" rtlCol="0" anchor="t">
            <a:spAutoFit/>
          </a:bodyPr>
          <a:lstStyle/>
          <a:p>
            <a:pPr marL="342900" lvl="1" indent="-342900">
              <a:lnSpc>
                <a:spcPct val="90000"/>
              </a:lnSpc>
              <a:spcBef>
                <a:spcPts val="800"/>
              </a:spcBef>
              <a:spcAft>
                <a:spcPts val="1200"/>
              </a:spcAft>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cs typeface="Arial" panose="020B0604020202020204" pitchFamily="34" charset="0"/>
              </a:rPr>
              <a:t>Only one submission for each Targeted EIDL Advance can be made</a:t>
            </a:r>
          </a:p>
          <a:p>
            <a:pPr marL="342900" lvl="1" indent="-342900">
              <a:lnSpc>
                <a:spcPct val="90000"/>
              </a:lnSpc>
              <a:spcBef>
                <a:spcPts val="800"/>
              </a:spcBef>
              <a:spcAft>
                <a:spcPts val="1200"/>
              </a:spcAft>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cs typeface="Arial" panose="020B0604020202020204" pitchFamily="34" charset="0"/>
              </a:rPr>
              <a:t>Carefully review the bank account information</a:t>
            </a:r>
          </a:p>
          <a:p>
            <a:pPr marL="342900" lvl="1" indent="-342900">
              <a:lnSpc>
                <a:spcPct val="90000"/>
              </a:lnSpc>
              <a:spcBef>
                <a:spcPts val="800"/>
              </a:spcBef>
              <a:spcAft>
                <a:spcPts val="1200"/>
              </a:spcAft>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cs typeface="Arial" panose="020B0604020202020204" pitchFamily="34" charset="0"/>
              </a:rPr>
              <a:t>If the SBA is unable to obtain the tax transcript information directly from the IRS, we will contact you for alternative documentation such as the tax filer copy of the transcript, tax return or other documents that establish business eligibility</a:t>
            </a:r>
          </a:p>
          <a:p>
            <a:pPr marL="342900" lvl="1" indent="-342900">
              <a:lnSpc>
                <a:spcPct val="90000"/>
              </a:lnSpc>
              <a:spcBef>
                <a:spcPts val="800"/>
              </a:spcBef>
              <a:spcAft>
                <a:spcPts val="1200"/>
              </a:spcAft>
              <a:buFont typeface="Arial" panose="020B0604020202020204" pitchFamily="34" charset="0"/>
              <a:buChar char="•"/>
            </a:pPr>
            <a:r>
              <a:rPr lang="en-US" sz="2400" b="1" dirty="0">
                <a:latin typeface="Source Sans Pro" panose="020B0503030403020204" pitchFamily="34" charset="0"/>
                <a:ea typeface="Source Sans Pro" panose="020B0503030403020204" pitchFamily="34" charset="0"/>
                <a:cs typeface="Arial" panose="020B0604020202020204" pitchFamily="34" charset="0"/>
              </a:rPr>
              <a:t>Application questions: </a:t>
            </a:r>
            <a:r>
              <a:rPr lang="en-US" sz="2400" dirty="0">
                <a:latin typeface="Source Sans Pro" panose="020B0503030403020204" pitchFamily="34" charset="0"/>
                <a:ea typeface="Source Sans Pro" panose="020B0503030403020204" pitchFamily="34" charset="0"/>
                <a:cs typeface="Arial" panose="020B0604020202020204" pitchFamily="34" charset="0"/>
                <a:hlinkClick r:id="rId3"/>
              </a:rPr>
              <a:t>TargetedAdvance@sba.gov</a:t>
            </a:r>
            <a:endParaRPr lang="en-US" sz="2400" dirty="0">
              <a:latin typeface="Source Sans Pro" panose="020B0503030403020204" pitchFamily="34" charset="0"/>
              <a:ea typeface="Source Sans Pro" panose="020B0503030403020204" pitchFamily="34" charset="0"/>
              <a:cs typeface="Arial" panose="020B0604020202020204" pitchFamily="34" charset="0"/>
            </a:endParaRPr>
          </a:p>
          <a:p>
            <a:pPr marL="342900" lvl="1" indent="-342900">
              <a:lnSpc>
                <a:spcPct val="90000"/>
              </a:lnSpc>
              <a:spcBef>
                <a:spcPts val="800"/>
              </a:spcBef>
              <a:buFont typeface="Arial" panose="020B0604020202020204" pitchFamily="34" charset="0"/>
              <a:buChar char="•"/>
            </a:pPr>
            <a:r>
              <a:rPr lang="en-US" sz="2400" b="1" dirty="0">
                <a:latin typeface="Source Sans Pro" panose="020B0503030403020204" pitchFamily="34" charset="0"/>
                <a:ea typeface="Source Sans Pro" panose="020B0503030403020204" pitchFamily="34" charset="0"/>
                <a:cs typeface="Arial" panose="020B0604020202020204" pitchFamily="34" charset="0"/>
              </a:rPr>
              <a:t>If approved: </a:t>
            </a:r>
            <a:r>
              <a:rPr lang="en-US" sz="2400" dirty="0">
                <a:latin typeface="Source Sans Pro" panose="020B0503030403020204" pitchFamily="34" charset="0"/>
                <a:ea typeface="Source Sans Pro" panose="020B0503030403020204" pitchFamily="34" charset="0"/>
                <a:cs typeface="Arial" panose="020B0604020202020204" pitchFamily="34" charset="0"/>
              </a:rPr>
              <a:t>You will receive an email &amp; ACH deposit to the bank account provided</a:t>
            </a:r>
          </a:p>
          <a:p>
            <a:pPr marL="228600" indent="-342900">
              <a:lnSpc>
                <a:spcPct val="90000"/>
              </a:lnSpc>
              <a:buFont typeface="Arial" panose="020B0604020202020204" pitchFamily="34" charset="0"/>
              <a:buChar char="•"/>
            </a:pPr>
            <a:endParaRPr lang="en-US" sz="2400" dirty="0">
              <a:latin typeface="Source Sans Pro" panose="020B0503030403020204" pitchFamily="34" charset="0"/>
              <a:ea typeface="Source Sans Pro" panose="020B0503030403020204" pitchFamily="34" charset="0"/>
              <a:cs typeface="Arial" panose="020B0604020202020204" pitchFamily="34" charset="0"/>
            </a:endParaRPr>
          </a:p>
          <a:p>
            <a:pPr marL="228600" indent="-342900">
              <a:lnSpc>
                <a:spcPct val="90000"/>
              </a:lnSpc>
              <a:buFont typeface="Arial" panose="020B0604020202020204" pitchFamily="34" charset="0"/>
              <a:buChar char="•"/>
            </a:pPr>
            <a:r>
              <a:rPr lang="en-US" sz="2400" b="1" dirty="0">
                <a:latin typeface="Source Sans Pro" panose="020B0503030403020204" pitchFamily="34" charset="0"/>
                <a:ea typeface="Source Sans Pro" panose="020B0503030403020204" pitchFamily="34" charset="0"/>
                <a:cs typeface="Arial" panose="020B0604020202020204" pitchFamily="34" charset="0"/>
              </a:rPr>
              <a:t>If declined: </a:t>
            </a:r>
            <a:r>
              <a:rPr lang="en-US" sz="2400" dirty="0">
                <a:latin typeface="Source Sans Pro" panose="020B0503030403020204" pitchFamily="34" charset="0"/>
                <a:ea typeface="Source Sans Pro" panose="020B0503030403020204" pitchFamily="34" charset="0"/>
                <a:cs typeface="Arial" panose="020B0604020202020204" pitchFamily="34" charset="0"/>
              </a:rPr>
              <a:t>Email </a:t>
            </a:r>
            <a:r>
              <a:rPr lang="en-US" sz="2400" dirty="0">
                <a:latin typeface="Source Sans Pro" panose="020B0503030403020204" pitchFamily="34" charset="0"/>
                <a:ea typeface="Source Sans Pro" panose="020B0503030403020204" pitchFamily="34" charset="0"/>
                <a:cs typeface="Arial" panose="020B0604020202020204" pitchFamily="34" charset="0"/>
                <a:hlinkClick r:id="rId4"/>
              </a:rPr>
              <a:t>TargetedAdvanceReevaluation@sba.gov</a:t>
            </a:r>
            <a:r>
              <a:rPr lang="en-US" sz="2400" dirty="0">
                <a:latin typeface="Source Sans Pro" panose="020B0503030403020204" pitchFamily="34" charset="0"/>
                <a:ea typeface="Source Sans Pro" panose="020B0503030403020204" pitchFamily="34" charset="0"/>
                <a:cs typeface="Arial" panose="020B0604020202020204" pitchFamily="34" charset="0"/>
              </a:rPr>
              <a:t> to request a reevaluation if you disagree with the decline decision</a:t>
            </a:r>
            <a:endParaRPr lang="en-US" sz="2400" b="1" dirty="0">
              <a:latin typeface="Source Sans Pro" panose="020B0503030403020204" pitchFamily="34" charset="0"/>
              <a:ea typeface="Source Sans Pro" panose="020B0503030403020204" pitchFamily="34" charset="0"/>
              <a:cs typeface="Arial" panose="020B0604020202020204" pitchFamily="34" charset="0"/>
            </a:endParaRPr>
          </a:p>
        </p:txBody>
      </p:sp>
      <p:sp>
        <p:nvSpPr>
          <p:cNvPr id="6" name="Title 1">
            <a:extLst>
              <a:ext uri="{FF2B5EF4-FFF2-40B4-BE49-F238E27FC236}">
                <a16:creationId xmlns:a16="http://schemas.microsoft.com/office/drawing/2014/main" id="{954085AF-D128-4FC1-8742-D14FABA2E183}"/>
              </a:ext>
            </a:extLst>
          </p:cNvPr>
          <p:cNvSpPr txBox="1">
            <a:spLocks/>
          </p:cNvSpPr>
          <p:nvPr/>
        </p:nvSpPr>
        <p:spPr>
          <a:xfrm>
            <a:off x="8801100" y="6166892"/>
            <a:ext cx="3086904" cy="415323"/>
          </a:xfrm>
          <a:prstGeom prst="rect">
            <a:avLst/>
          </a:prstGeom>
          <a:noFill/>
        </p:spPr>
        <p:txBody>
          <a:bodyPr vert="horz" lIns="91440" tIns="45720" rIns="91440" bIns="45720" rtlCol="0" anchor="t">
            <a:normAutofit/>
          </a:bodyPr>
          <a:lstStyle>
            <a:lvl1pPr algn="ctr" defTabSz="914400" rtl="0" eaLnBrk="1" latinLnBrk="0" hangingPunct="1">
              <a:lnSpc>
                <a:spcPct val="90000"/>
              </a:lnSpc>
              <a:spcBef>
                <a:spcPct val="0"/>
              </a:spcBef>
              <a:buNone/>
              <a:defRPr sz="3600" b="1" i="0" kern="1200" spc="-100" baseline="0">
                <a:solidFill>
                  <a:srgbClr val="003F80"/>
                </a:solidFill>
                <a:latin typeface="Source Sans Pro" charset="0"/>
                <a:ea typeface="Source Sans Pro" charset="0"/>
                <a:cs typeface="Source Sans Pro" charset="0"/>
              </a:defRPr>
            </a:lvl1pPr>
          </a:lstStyle>
          <a:p>
            <a:pPr algn="r"/>
            <a:r>
              <a:rPr lang="en-US" sz="2000" dirty="0">
                <a:solidFill>
                  <a:schemeClr val="tx2"/>
                </a:solidFill>
              </a:rPr>
              <a:t>SBA.gov/targetedadvance</a:t>
            </a:r>
          </a:p>
        </p:txBody>
      </p:sp>
    </p:spTree>
    <p:extLst>
      <p:ext uri="{BB962C8B-B14F-4D97-AF65-F5344CB8AC3E}">
        <p14:creationId xmlns:p14="http://schemas.microsoft.com/office/powerpoint/2010/main" val="13923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3881" y="386496"/>
            <a:ext cx="11064239" cy="1397819"/>
          </a:xfrm>
          <a:prstGeom prst="rect">
            <a:avLst/>
          </a:prstGeom>
        </p:spPr>
        <p:txBody>
          <a:bodyPr vert="horz" wrap="square" lIns="0" tIns="12700" rIns="0" bIns="0" rtlCol="0">
            <a:spAutoFit/>
          </a:bodyPr>
          <a:lstStyle/>
          <a:p>
            <a:pPr marL="0" marR="0" lvl="0" indent="0" defTabSz="685749" rtl="0" eaLnBrk="1" fontAlgn="auto" latinLnBrk="0" hangingPunct="1">
              <a:lnSpc>
                <a:spcPct val="100000"/>
              </a:lnSpc>
              <a:spcBef>
                <a:spcPts val="0"/>
              </a:spcBef>
              <a:spcAft>
                <a:spcPts val="0"/>
              </a:spcAft>
              <a:buClrTx/>
              <a:buSzTx/>
              <a:buFontTx/>
              <a:buNone/>
              <a:tabLst/>
              <a:defRPr/>
            </a:pPr>
            <a:r>
              <a:rPr lang="en-US" sz="6000" dirty="0">
                <a:latin typeface="Source Sans Pro"/>
                <a:ea typeface="Source Sans Pro"/>
                <a:cs typeface="Arial"/>
              </a:rPr>
              <a:t>Supplemental Targeted Advance</a:t>
            </a:r>
            <a:br>
              <a:rPr lang="en-US" dirty="0">
                <a:latin typeface="Source Sans Pro"/>
                <a:ea typeface="Source Sans Pro"/>
                <a:cs typeface="Arial"/>
              </a:rPr>
            </a:br>
            <a:r>
              <a:rPr kumimoji="0" lang="en-US" sz="3000" b="1" i="0" u="none" strike="noStrike" kern="1200" cap="none" spc="-100" normalizeH="0" baseline="0" noProof="0" dirty="0">
                <a:ln>
                  <a:noFill/>
                </a:ln>
                <a:solidFill>
                  <a:srgbClr val="007DBC"/>
                </a:solidFill>
                <a:effectLst/>
                <a:uLnTx/>
                <a:uFillTx/>
                <a:latin typeface="Source Sans Pro"/>
                <a:ea typeface="Source Sans Pro"/>
                <a:cs typeface="Arial"/>
              </a:rPr>
              <a:t>Program Guidelines </a:t>
            </a:r>
            <a:endParaRPr lang="en-US" sz="3000" dirty="0">
              <a:solidFill>
                <a:schemeClr val="bg2"/>
              </a:solidFill>
              <a:latin typeface="Source Sans Pro" panose="020B0503030403020204" pitchFamily="34" charset="0"/>
              <a:ea typeface="Source Sans Pro" panose="020B0503030403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56C4E9B-2C5B-458F-9779-9F07546356BE}"/>
              </a:ext>
            </a:extLst>
          </p:cNvPr>
          <p:cNvSpPr txBox="1"/>
          <p:nvPr/>
        </p:nvSpPr>
        <p:spPr>
          <a:xfrm>
            <a:off x="754380" y="1792363"/>
            <a:ext cx="10847070" cy="4850559"/>
          </a:xfrm>
          <a:prstGeom prst="rect">
            <a:avLst/>
          </a:prstGeom>
          <a:noFill/>
        </p:spPr>
        <p:txBody>
          <a:bodyPr wrap="square" lIns="91440" tIns="45720" rIns="91440" bIns="45720" rtlCol="0" anchor="t">
            <a:spAutoFit/>
          </a:bodyPr>
          <a:lstStyle/>
          <a:p>
            <a:pPr marL="342900" lvl="1" indent="-342900">
              <a:lnSpc>
                <a:spcPct val="90000"/>
              </a:lnSpc>
              <a:spcBef>
                <a:spcPts val="800"/>
              </a:spcBef>
              <a:spcAft>
                <a:spcPts val="1200"/>
              </a:spcAft>
              <a:buFont typeface="Arial" panose="020B0604020202020204" pitchFamily="34" charset="0"/>
              <a:buChar char="•"/>
            </a:pPr>
            <a:r>
              <a:rPr lang="en-US" sz="2400" i="0" dirty="0">
                <a:solidFill>
                  <a:srgbClr val="1B1E29"/>
                </a:solidFill>
                <a:effectLst/>
                <a:latin typeface="Source Sans Pro" panose="020B0503030403020204" pitchFamily="34" charset="0"/>
              </a:rPr>
              <a:t>Completing the Targeted EIDL Advance application is a requirement to be considered for the Supplemental Targeted Advance</a:t>
            </a:r>
          </a:p>
          <a:p>
            <a:pPr marL="342900" lvl="1" indent="-342900">
              <a:lnSpc>
                <a:spcPct val="90000"/>
              </a:lnSpc>
              <a:spcBef>
                <a:spcPts val="800"/>
              </a:spcBef>
              <a:spcAft>
                <a:spcPts val="1200"/>
              </a:spcAft>
              <a:buFont typeface="Arial" panose="020B0604020202020204" pitchFamily="34" charset="0"/>
              <a:buChar char="•"/>
            </a:pPr>
            <a:r>
              <a:rPr lang="en-US" sz="2400" i="0" dirty="0">
                <a:solidFill>
                  <a:srgbClr val="1B1E29"/>
                </a:solidFill>
                <a:effectLst/>
                <a:latin typeface="Source Sans Pro" panose="020B0503030403020204" pitchFamily="34" charset="0"/>
              </a:rPr>
              <a:t>The SBA will reach out directly to those who may qualify</a:t>
            </a:r>
          </a:p>
          <a:p>
            <a:pPr marL="342900" lvl="1" indent="-342900">
              <a:lnSpc>
                <a:spcPct val="90000"/>
              </a:lnSpc>
              <a:spcBef>
                <a:spcPts val="800"/>
              </a:spcBef>
              <a:spcAft>
                <a:spcPts val="1200"/>
              </a:spcAft>
              <a:buFont typeface="Arial" panose="020B0604020202020204" pitchFamily="34" charset="0"/>
              <a:buChar char="•"/>
            </a:pPr>
            <a:r>
              <a:rPr lang="en-US" sz="2400" b="0" i="0" dirty="0">
                <a:solidFill>
                  <a:srgbClr val="1B1E29"/>
                </a:solidFill>
                <a:effectLst/>
                <a:latin typeface="Source Sans Pro" panose="020B0503030403020204" pitchFamily="34" charset="0"/>
              </a:rPr>
              <a:t>The combined amount of the Supplemental Targeted Advance ($5,000) with any previously received EIDL Advance or Targeted EIDL Advance ($10,000) will not exceed $15,000</a:t>
            </a:r>
          </a:p>
          <a:p>
            <a:pPr marL="342900" lvl="1" indent="-342900">
              <a:lnSpc>
                <a:spcPct val="90000"/>
              </a:lnSpc>
              <a:spcBef>
                <a:spcPts val="800"/>
              </a:spcBef>
              <a:buFont typeface="Arial" panose="020B0604020202020204" pitchFamily="34" charset="0"/>
              <a:buChar char="•"/>
            </a:pPr>
            <a:r>
              <a:rPr lang="en-US" sz="2400" b="1" dirty="0">
                <a:latin typeface="Source Sans Pro" panose="020B0503030403020204" pitchFamily="34" charset="0"/>
                <a:ea typeface="Source Sans Pro" panose="020B0503030403020204" pitchFamily="34" charset="0"/>
                <a:cs typeface="Arial" panose="020B0604020202020204" pitchFamily="34" charset="0"/>
              </a:rPr>
              <a:t>If approved: </a:t>
            </a:r>
            <a:r>
              <a:rPr lang="en-US" sz="2400" dirty="0">
                <a:latin typeface="Source Sans Pro" panose="020B0503030403020204" pitchFamily="34" charset="0"/>
                <a:ea typeface="Source Sans Pro" panose="020B0503030403020204" pitchFamily="34" charset="0"/>
                <a:cs typeface="Arial" panose="020B0604020202020204" pitchFamily="34" charset="0"/>
              </a:rPr>
              <a:t>You will receive an email &amp; ACH deposit to the bank account provided</a:t>
            </a:r>
          </a:p>
          <a:p>
            <a:pPr marL="342900" lvl="1">
              <a:lnSpc>
                <a:spcPct val="90000"/>
              </a:lnSpc>
            </a:pPr>
            <a:endParaRPr lang="en-US" sz="2400" dirty="0">
              <a:latin typeface="Source Sans Pro" panose="020B0503030403020204" pitchFamily="34" charset="0"/>
              <a:ea typeface="Source Sans Pro" panose="020B0503030403020204" pitchFamily="34" charset="0"/>
              <a:cs typeface="Arial" panose="020B0604020202020204" pitchFamily="34" charset="0"/>
            </a:endParaRPr>
          </a:p>
          <a:p>
            <a:pPr marL="228600" indent="-342900">
              <a:lnSpc>
                <a:spcPct val="90000"/>
              </a:lnSpc>
              <a:buFont typeface="Arial" panose="020B0604020202020204" pitchFamily="34" charset="0"/>
              <a:buChar char="•"/>
            </a:pPr>
            <a:r>
              <a:rPr lang="en-US" sz="2400" b="1" dirty="0">
                <a:latin typeface="Source Sans Pro" panose="020B0503030403020204" pitchFamily="34" charset="0"/>
                <a:ea typeface="Source Sans Pro" panose="020B0503030403020204" pitchFamily="34" charset="0"/>
                <a:cs typeface="Arial" panose="020B0604020202020204" pitchFamily="34" charset="0"/>
              </a:rPr>
              <a:t>If declined: </a:t>
            </a:r>
            <a:r>
              <a:rPr lang="en-US" sz="2400" dirty="0">
                <a:latin typeface="Source Sans Pro" panose="020B0503030403020204" pitchFamily="34" charset="0"/>
                <a:ea typeface="Source Sans Pro" panose="020B0503030403020204" pitchFamily="34" charset="0"/>
                <a:cs typeface="Arial" panose="020B0604020202020204" pitchFamily="34" charset="0"/>
              </a:rPr>
              <a:t>Email </a:t>
            </a:r>
            <a:r>
              <a:rPr lang="en-US" sz="2400" dirty="0">
                <a:latin typeface="Source Sans Pro" panose="020B0503030403020204" pitchFamily="34" charset="0"/>
                <a:ea typeface="Source Sans Pro" panose="020B0503030403020204" pitchFamily="34" charset="0"/>
                <a:cs typeface="Arial" panose="020B0604020202020204" pitchFamily="34" charset="0"/>
                <a:hlinkClick r:id="rId3"/>
              </a:rPr>
              <a:t>TargetedAdvanceReevaluation@sba.gov</a:t>
            </a:r>
            <a:r>
              <a:rPr lang="en-US" sz="2400" dirty="0">
                <a:latin typeface="Source Sans Pro" panose="020B0503030403020204" pitchFamily="34" charset="0"/>
                <a:ea typeface="Source Sans Pro" panose="020B0503030403020204" pitchFamily="34" charset="0"/>
                <a:cs typeface="Arial" panose="020B0604020202020204" pitchFamily="34" charset="0"/>
              </a:rPr>
              <a:t> to request a reevaluation if you disagree with the decline decision</a:t>
            </a:r>
            <a:endParaRPr lang="en-US" sz="2400" b="1" dirty="0">
              <a:latin typeface="Source Sans Pro" panose="020B0503030403020204" pitchFamily="34" charset="0"/>
              <a:ea typeface="Source Sans Pro" panose="020B0503030403020204" pitchFamily="34" charset="0"/>
              <a:cs typeface="Arial" panose="020B0604020202020204" pitchFamily="34" charset="0"/>
            </a:endParaRPr>
          </a:p>
          <a:p>
            <a:pPr marL="342900" lvl="1">
              <a:lnSpc>
                <a:spcPct val="90000"/>
              </a:lnSpc>
            </a:pPr>
            <a:endParaRPr lang="en-US" sz="2400" dirty="0">
              <a:latin typeface="Source Sans Pro" panose="020B0503030403020204" pitchFamily="34" charset="0"/>
              <a:ea typeface="Source Sans Pro" panose="020B0503030403020204" pitchFamily="34" charset="0"/>
              <a:cs typeface="Arial" panose="020B0604020202020204" pitchFamily="34" charset="0"/>
            </a:endParaRPr>
          </a:p>
        </p:txBody>
      </p:sp>
      <p:sp>
        <p:nvSpPr>
          <p:cNvPr id="6" name="Title 1">
            <a:extLst>
              <a:ext uri="{FF2B5EF4-FFF2-40B4-BE49-F238E27FC236}">
                <a16:creationId xmlns:a16="http://schemas.microsoft.com/office/drawing/2014/main" id="{954085AF-D128-4FC1-8742-D14FABA2E183}"/>
              </a:ext>
            </a:extLst>
          </p:cNvPr>
          <p:cNvSpPr txBox="1">
            <a:spLocks/>
          </p:cNvSpPr>
          <p:nvPr/>
        </p:nvSpPr>
        <p:spPr>
          <a:xfrm>
            <a:off x="8801100" y="6166892"/>
            <a:ext cx="3086904" cy="415323"/>
          </a:xfrm>
          <a:prstGeom prst="rect">
            <a:avLst/>
          </a:prstGeom>
          <a:noFill/>
        </p:spPr>
        <p:txBody>
          <a:bodyPr vert="horz" lIns="91440" tIns="45720" rIns="91440" bIns="45720" rtlCol="0" anchor="t">
            <a:normAutofit/>
          </a:bodyPr>
          <a:lstStyle>
            <a:lvl1pPr algn="ctr" defTabSz="914400" rtl="0" eaLnBrk="1" latinLnBrk="0" hangingPunct="1">
              <a:lnSpc>
                <a:spcPct val="90000"/>
              </a:lnSpc>
              <a:spcBef>
                <a:spcPct val="0"/>
              </a:spcBef>
              <a:buNone/>
              <a:defRPr sz="3600" b="1" i="0" kern="1200" spc="-100" baseline="0">
                <a:solidFill>
                  <a:srgbClr val="003F80"/>
                </a:solidFill>
                <a:latin typeface="Source Sans Pro" charset="0"/>
                <a:ea typeface="Source Sans Pro" charset="0"/>
                <a:cs typeface="Source Sans Pro" charset="0"/>
              </a:defRPr>
            </a:lvl1pPr>
          </a:lstStyle>
          <a:p>
            <a:pPr algn="r"/>
            <a:r>
              <a:rPr lang="en-US" sz="2000" dirty="0">
                <a:solidFill>
                  <a:schemeClr val="tx2"/>
                </a:solidFill>
              </a:rPr>
              <a:t>SBA.gov/targetedadvance</a:t>
            </a:r>
          </a:p>
        </p:txBody>
      </p:sp>
      <p:sp>
        <p:nvSpPr>
          <p:cNvPr id="9" name="Rectangle 8">
            <a:extLst>
              <a:ext uri="{FF2B5EF4-FFF2-40B4-BE49-F238E27FC236}">
                <a16:creationId xmlns:a16="http://schemas.microsoft.com/office/drawing/2014/main" id="{05FB8856-DF1A-47CE-8EEC-06FDB634F703}"/>
              </a:ext>
            </a:extLst>
          </p:cNvPr>
          <p:cNvSpPr/>
          <p:nvPr/>
        </p:nvSpPr>
        <p:spPr>
          <a:xfrm>
            <a:off x="590550" y="6172199"/>
            <a:ext cx="7372350" cy="41532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03839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3881" y="386496"/>
            <a:ext cx="11064239" cy="1459374"/>
          </a:xfrm>
          <a:prstGeom prst="rect">
            <a:avLst/>
          </a:prstGeom>
        </p:spPr>
        <p:txBody>
          <a:bodyPr vert="horz" wrap="square" lIns="0" tIns="12700" rIns="0" bIns="0" rtlCol="0">
            <a:spAutoFit/>
          </a:bodyPr>
          <a:lstStyle/>
          <a:p>
            <a:pPr marL="0" marR="0" lvl="0" indent="0" defTabSz="685749" rtl="0" eaLnBrk="1" fontAlgn="auto" latinLnBrk="0" hangingPunct="1">
              <a:lnSpc>
                <a:spcPct val="100000"/>
              </a:lnSpc>
              <a:spcBef>
                <a:spcPts val="0"/>
              </a:spcBef>
              <a:spcAft>
                <a:spcPts val="0"/>
              </a:spcAft>
              <a:buClrTx/>
              <a:buSzTx/>
              <a:buFontTx/>
              <a:buNone/>
              <a:tabLst/>
              <a:defRPr/>
            </a:pPr>
            <a:r>
              <a:rPr lang="en-US" sz="5400" dirty="0">
                <a:latin typeface="Source Sans Pro"/>
                <a:ea typeface="Source Sans Pro"/>
                <a:cs typeface="Arial"/>
              </a:rPr>
              <a:t>Supplemental Targeted Advance</a:t>
            </a:r>
            <a:br>
              <a:rPr lang="en-US" dirty="0">
                <a:latin typeface="Source Sans Pro"/>
                <a:ea typeface="Source Sans Pro"/>
                <a:cs typeface="Arial"/>
              </a:rPr>
            </a:br>
            <a:br>
              <a:rPr lang="en-US" sz="1000" dirty="0">
                <a:latin typeface="Source Sans Pro" panose="020B0503030403020204" pitchFamily="34" charset="0"/>
                <a:ea typeface="Source Sans Pro" panose="020B0503030403020204" pitchFamily="34" charset="0"/>
                <a:cs typeface="Arial" panose="020B0604020202020204" pitchFamily="34" charset="0"/>
              </a:rPr>
            </a:br>
            <a:r>
              <a:rPr kumimoji="0" lang="en-US" sz="3000" b="1" i="0" u="none" strike="noStrike" kern="1200" cap="none" spc="-100" normalizeH="0" baseline="0" noProof="0" dirty="0">
                <a:ln>
                  <a:noFill/>
                </a:ln>
                <a:solidFill>
                  <a:srgbClr val="007DBC"/>
                </a:solidFill>
                <a:effectLst/>
                <a:uLnTx/>
                <a:uFillTx/>
                <a:latin typeface="Source Sans Pro"/>
                <a:ea typeface="Source Sans Pro"/>
                <a:cs typeface="Arial"/>
              </a:rPr>
              <a:t>Applicant Criteria </a:t>
            </a:r>
            <a:endParaRPr lang="en-US" sz="3000" dirty="0">
              <a:solidFill>
                <a:schemeClr val="bg2"/>
              </a:solidFill>
              <a:latin typeface="Source Sans Pro" panose="020B0503030403020204" pitchFamily="34" charset="0"/>
              <a:ea typeface="Source Sans Pro" panose="020B0503030403020204" pitchFamily="34" charset="0"/>
              <a:cs typeface="Arial" panose="020B0604020202020204" pitchFamily="34" charset="0"/>
            </a:endParaRPr>
          </a:p>
        </p:txBody>
      </p:sp>
      <p:sp>
        <p:nvSpPr>
          <p:cNvPr id="6" name="Title 1">
            <a:extLst>
              <a:ext uri="{FF2B5EF4-FFF2-40B4-BE49-F238E27FC236}">
                <a16:creationId xmlns:a16="http://schemas.microsoft.com/office/drawing/2014/main" id="{954085AF-D128-4FC1-8742-D14FABA2E183}"/>
              </a:ext>
            </a:extLst>
          </p:cNvPr>
          <p:cNvSpPr txBox="1">
            <a:spLocks/>
          </p:cNvSpPr>
          <p:nvPr/>
        </p:nvSpPr>
        <p:spPr>
          <a:xfrm>
            <a:off x="8801100" y="6166892"/>
            <a:ext cx="3086904" cy="415323"/>
          </a:xfrm>
          <a:prstGeom prst="rect">
            <a:avLst/>
          </a:prstGeom>
          <a:noFill/>
        </p:spPr>
        <p:txBody>
          <a:bodyPr vert="horz" lIns="91440" tIns="45720" rIns="91440" bIns="45720" rtlCol="0" anchor="t">
            <a:normAutofit/>
          </a:bodyPr>
          <a:lstStyle>
            <a:lvl1pPr algn="ctr" defTabSz="914400" rtl="0" eaLnBrk="1" latinLnBrk="0" hangingPunct="1">
              <a:lnSpc>
                <a:spcPct val="90000"/>
              </a:lnSpc>
              <a:spcBef>
                <a:spcPct val="0"/>
              </a:spcBef>
              <a:buNone/>
              <a:defRPr sz="3600" b="1" i="0" kern="1200" spc="-100" baseline="0">
                <a:solidFill>
                  <a:srgbClr val="003F80"/>
                </a:solidFill>
                <a:latin typeface="Source Sans Pro" charset="0"/>
                <a:ea typeface="Source Sans Pro" charset="0"/>
                <a:cs typeface="Source Sans Pro" charset="0"/>
              </a:defRPr>
            </a:lvl1pPr>
          </a:lstStyle>
          <a:p>
            <a:pPr algn="r"/>
            <a:r>
              <a:rPr lang="en-US" sz="2000" dirty="0">
                <a:solidFill>
                  <a:schemeClr val="tx2"/>
                </a:solidFill>
              </a:rPr>
              <a:t>SBA.gov/targetedadvance</a:t>
            </a:r>
          </a:p>
        </p:txBody>
      </p:sp>
      <p:sp>
        <p:nvSpPr>
          <p:cNvPr id="9" name="TextBox 8">
            <a:extLst>
              <a:ext uri="{FF2B5EF4-FFF2-40B4-BE49-F238E27FC236}">
                <a16:creationId xmlns:a16="http://schemas.microsoft.com/office/drawing/2014/main" id="{157CC3F3-22E0-4770-9B7D-96D931A67A89}"/>
              </a:ext>
            </a:extLst>
          </p:cNvPr>
          <p:cNvSpPr txBox="1"/>
          <p:nvPr/>
        </p:nvSpPr>
        <p:spPr>
          <a:xfrm>
            <a:off x="855712" y="2116125"/>
            <a:ext cx="10517138" cy="3964162"/>
          </a:xfrm>
          <a:prstGeom prst="rect">
            <a:avLst/>
          </a:prstGeom>
          <a:noFill/>
        </p:spPr>
        <p:txBody>
          <a:bodyPr wrap="square">
            <a:spAutoFit/>
          </a:bodyPr>
          <a:lstStyle/>
          <a:p>
            <a:pPr marL="342900" lvl="1" indent="-342900">
              <a:lnSpc>
                <a:spcPct val="90000"/>
              </a:lnSpc>
              <a:spcBef>
                <a:spcPts val="800"/>
              </a:spcBef>
              <a:spcAft>
                <a:spcPts val="1200"/>
              </a:spcAft>
              <a:buFont typeface="Arial" panose="020B0604020202020204" pitchFamily="34" charset="0"/>
              <a:buChar char="•"/>
            </a:pPr>
            <a:r>
              <a:rPr lang="en-US" sz="2800" b="1" dirty="0">
                <a:solidFill>
                  <a:srgbClr val="1B1E29"/>
                </a:solidFill>
                <a:latin typeface="Source Sans Pro" panose="020B0503030403020204" pitchFamily="34" charset="0"/>
                <a:ea typeface="Source Sans Pro" panose="020B0503030403020204" pitchFamily="34" charset="0"/>
                <a:cs typeface="Arial" panose="020B0604020202020204" pitchFamily="34" charset="0"/>
              </a:rPr>
              <a:t>Businesses must meet  all the following criteria: </a:t>
            </a:r>
          </a:p>
          <a:p>
            <a:pPr marL="800100" lvl="2" indent="-342900">
              <a:lnSpc>
                <a:spcPct val="90000"/>
              </a:lnSpc>
              <a:spcBef>
                <a:spcPts val="800"/>
              </a:spcBef>
              <a:spcAft>
                <a:spcPts val="1200"/>
              </a:spcAft>
              <a:buFont typeface="Arial" panose="020B0604020202020204" pitchFamily="34" charset="0"/>
              <a:buChar char="•"/>
            </a:pPr>
            <a:r>
              <a:rPr lang="en-US" sz="2800" b="1" dirty="0">
                <a:solidFill>
                  <a:srgbClr val="1B1E29"/>
                </a:solidFill>
                <a:latin typeface="Source Sans Pro" panose="020B0503030403020204" pitchFamily="34" charset="0"/>
              </a:rPr>
              <a:t>L</a:t>
            </a:r>
            <a:r>
              <a:rPr lang="en-US" sz="2800" b="1" i="0" dirty="0">
                <a:solidFill>
                  <a:srgbClr val="1B1E29"/>
                </a:solidFill>
                <a:effectLst/>
                <a:latin typeface="Source Sans Pro" panose="020B0503030403020204" pitchFamily="34" charset="0"/>
              </a:rPr>
              <a:t>ocated in a low-income community. </a:t>
            </a:r>
            <a:r>
              <a:rPr lang="en-US" sz="2800" i="0" dirty="0">
                <a:solidFill>
                  <a:srgbClr val="1B1E29"/>
                </a:solidFill>
                <a:effectLst/>
                <a:latin typeface="Source Sans Pro" panose="020B0503030403020204" pitchFamily="34" charset="0"/>
              </a:rPr>
              <a:t>The SBA recommends applicants check to see if they are eligible via our low-income mapping tool here:  </a:t>
            </a:r>
            <a:r>
              <a:rPr lang="en-US" sz="2800" i="0" dirty="0">
                <a:solidFill>
                  <a:srgbClr val="1B1E29"/>
                </a:solidFill>
                <a:effectLst/>
                <a:latin typeface="Source Sans Pro" panose="020B0503030403020204" pitchFamily="34" charset="0"/>
                <a:hlinkClick r:id="rId3"/>
              </a:rPr>
              <a:t>https://sbaeidl.policymap.com/</a:t>
            </a:r>
            <a:r>
              <a:rPr lang="en-US" sz="2800" i="0" dirty="0">
                <a:solidFill>
                  <a:srgbClr val="1B1E29"/>
                </a:solidFill>
                <a:effectLst/>
                <a:latin typeface="Source Sans Pro" panose="020B0503030403020204" pitchFamily="34" charset="0"/>
              </a:rPr>
              <a:t> </a:t>
            </a:r>
          </a:p>
          <a:p>
            <a:pPr marL="800100" lvl="2" indent="-342900">
              <a:lnSpc>
                <a:spcPct val="90000"/>
              </a:lnSpc>
              <a:spcBef>
                <a:spcPts val="800"/>
              </a:spcBef>
              <a:spcAft>
                <a:spcPts val="1200"/>
              </a:spcAft>
              <a:buFont typeface="Arial" panose="020B0604020202020204" pitchFamily="34" charset="0"/>
              <a:buChar char="•"/>
            </a:pPr>
            <a:r>
              <a:rPr lang="en-US" sz="2800" b="1" i="0" dirty="0">
                <a:solidFill>
                  <a:srgbClr val="1B1E29"/>
                </a:solidFill>
                <a:effectLst/>
                <a:latin typeface="Source Sans Pro" panose="020B0503030403020204" pitchFamily="34" charset="0"/>
              </a:rPr>
              <a:t>Suffered greater than a 50% economic loss </a:t>
            </a:r>
            <a:r>
              <a:rPr lang="en-US" sz="2800" b="0" i="0" dirty="0">
                <a:solidFill>
                  <a:srgbClr val="1B1E29"/>
                </a:solidFill>
                <a:effectLst/>
                <a:latin typeface="Source Sans Pro" panose="020B0503030403020204" pitchFamily="34" charset="0"/>
              </a:rPr>
              <a:t>during an eight-week period beginning on March 2, 2020, or later, compared to the same period of the previous year</a:t>
            </a:r>
            <a:endParaRPr lang="en-US" sz="2800" b="1" dirty="0">
              <a:solidFill>
                <a:srgbClr val="1B1E29"/>
              </a:solidFill>
              <a:latin typeface="Source Sans Pro" panose="020B0503030403020204" pitchFamily="34" charset="0"/>
            </a:endParaRPr>
          </a:p>
          <a:p>
            <a:pPr marL="800100" lvl="2" indent="-342900">
              <a:lnSpc>
                <a:spcPct val="90000"/>
              </a:lnSpc>
              <a:spcBef>
                <a:spcPts val="800"/>
              </a:spcBef>
              <a:spcAft>
                <a:spcPts val="1200"/>
              </a:spcAft>
              <a:buFont typeface="Arial" panose="020B0604020202020204" pitchFamily="34" charset="0"/>
              <a:buChar char="•"/>
            </a:pPr>
            <a:r>
              <a:rPr lang="en-US" sz="2800" b="1" i="0" dirty="0">
                <a:solidFill>
                  <a:srgbClr val="1B1E29"/>
                </a:solidFill>
                <a:effectLst/>
                <a:latin typeface="Source Sans Pro" panose="020B0503030403020204" pitchFamily="34" charset="0"/>
              </a:rPr>
              <a:t>Has 10 or fewer employees</a:t>
            </a:r>
            <a:endParaRPr lang="en-US" sz="2800" dirty="0">
              <a:latin typeface="Source Sans Pro" panose="020B0503030403020204" pitchFamily="34" charset="0"/>
              <a:ea typeface="Source Sans Pro" panose="020B0503030403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2CD0F7C8-5781-4EC6-BC47-7516BF72669D}"/>
              </a:ext>
            </a:extLst>
          </p:cNvPr>
          <p:cNvSpPr/>
          <p:nvPr/>
        </p:nvSpPr>
        <p:spPr>
          <a:xfrm>
            <a:off x="590550" y="6172199"/>
            <a:ext cx="7372350" cy="41532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67609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3881" y="386496"/>
            <a:ext cx="11064239" cy="1182375"/>
          </a:xfrm>
          <a:prstGeom prst="rect">
            <a:avLst/>
          </a:prstGeom>
        </p:spPr>
        <p:txBody>
          <a:bodyPr vert="horz" wrap="square" lIns="0" tIns="12700" rIns="0" bIns="0" rtlCol="0">
            <a:spAutoFit/>
          </a:bodyPr>
          <a:lstStyle/>
          <a:p>
            <a:pPr defTabSz="685749">
              <a:lnSpc>
                <a:spcPct val="100000"/>
              </a:lnSpc>
              <a:spcBef>
                <a:spcPts val="0"/>
              </a:spcBef>
              <a:defRPr/>
            </a:pPr>
            <a:r>
              <a:rPr lang="en-US" dirty="0">
                <a:latin typeface="Source Sans Pro"/>
                <a:ea typeface="Source Sans Pro"/>
                <a:cs typeface="Arial"/>
              </a:rPr>
              <a:t>Debt Relief for Certain SBA Loans</a:t>
            </a:r>
            <a:br>
              <a:rPr lang="en-US" sz="1000" dirty="0">
                <a:latin typeface="Source Sans Pro" panose="020B0503030403020204" pitchFamily="34" charset="0"/>
                <a:ea typeface="Source Sans Pro" panose="020B0503030403020204" pitchFamily="34" charset="0"/>
                <a:cs typeface="Arial" panose="020B0604020202020204" pitchFamily="34" charset="0"/>
              </a:rPr>
            </a:br>
            <a:br>
              <a:rPr lang="en-US" sz="1000" dirty="0">
                <a:latin typeface="Source Sans Pro" panose="020B0503030403020204" pitchFamily="34" charset="0"/>
                <a:ea typeface="Source Sans Pro" panose="020B0503030403020204" pitchFamily="34" charset="0"/>
                <a:cs typeface="Arial" panose="020B0604020202020204" pitchFamily="34" charset="0"/>
              </a:rPr>
            </a:br>
            <a:r>
              <a:rPr lang="en-US" sz="3000" dirty="0">
                <a:solidFill>
                  <a:schemeClr val="bg2"/>
                </a:solidFill>
                <a:latin typeface="Source Sans Pro"/>
                <a:ea typeface="Source Sans Pro"/>
                <a:cs typeface="Arial"/>
              </a:rPr>
              <a:t>Program for 7(a), 504 and Microloan Borrowers Only</a:t>
            </a:r>
            <a:endParaRPr lang="en-US" sz="3000" dirty="0">
              <a:solidFill>
                <a:schemeClr val="bg2"/>
              </a:solidFill>
              <a:latin typeface="Source Sans Pro" panose="020B0503030403020204" pitchFamily="34" charset="0"/>
              <a:ea typeface="Source Sans Pro" panose="020B0503030403020204" pitchFamily="34" charset="0"/>
              <a:cs typeface="Arial" panose="020B0604020202020204" pitchFamily="34" charset="0"/>
            </a:endParaRPr>
          </a:p>
        </p:txBody>
      </p:sp>
      <p:sp>
        <p:nvSpPr>
          <p:cNvPr id="11" name="Text Placeholder 5">
            <a:extLst>
              <a:ext uri="{FF2B5EF4-FFF2-40B4-BE49-F238E27FC236}">
                <a16:creationId xmlns:a16="http://schemas.microsoft.com/office/drawing/2014/main" id="{771620A8-BB89-4A8B-8322-DA0B48C319D8}"/>
              </a:ext>
            </a:extLst>
          </p:cNvPr>
          <p:cNvSpPr txBox="1">
            <a:spLocks noGrp="1"/>
          </p:cNvSpPr>
          <p:nvPr>
            <p:ph type="body" idx="1"/>
          </p:nvPr>
        </p:nvSpPr>
        <p:spPr>
          <a:xfrm>
            <a:off x="735979" y="2049450"/>
            <a:ext cx="10715555" cy="3944670"/>
          </a:xfrm>
          <a:prstGeom prst="rect">
            <a:avLst/>
          </a:prstGeom>
          <a:noFill/>
        </p:spPr>
        <p:txBody>
          <a:bodyPr vert="horz" wrap="square" lIns="0" tIns="0" rIns="0" bIns="0" rtlCol="0" anchor="t">
            <a:spAutoFit/>
          </a:bodyPr>
          <a:lstStyle/>
          <a:p>
            <a:r>
              <a:rPr lang="en-US" sz="2200" dirty="0">
                <a:latin typeface="Source Sans Pro"/>
                <a:ea typeface="Source Sans Pro"/>
                <a:cs typeface="Arial"/>
              </a:rPr>
              <a:t>For new 7(a), 504 or Microloans approved on or after Feb. 1, 2021 and through Sept. 30, 2021, the SBA will pay three months of principal and interest after the loan is fully disbursed and after any deferment, capped at $9,000 per loan per month.</a:t>
            </a:r>
          </a:p>
          <a:p>
            <a:endParaRPr lang="en-US" sz="2200" dirty="0">
              <a:latin typeface="Source Sans Pro"/>
            </a:endParaRPr>
          </a:p>
          <a:p>
            <a:pPr>
              <a:spcBef>
                <a:spcPts val="1200"/>
              </a:spcBef>
            </a:pPr>
            <a:r>
              <a:rPr lang="en-US" sz="2200"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Borrowers do not need to apply for this debt relief; the SBA provides it automatically.</a:t>
            </a:r>
          </a:p>
          <a:p>
            <a:pPr>
              <a:spcBef>
                <a:spcPts val="1200"/>
              </a:spcBef>
            </a:pPr>
            <a:endParaRPr lang="en-US" sz="2200" dirty="0">
              <a:solidFill>
                <a:schemeClr val="tx1"/>
              </a:solidFill>
              <a:latin typeface="Source Sans Pro" panose="020B0503030403020204" pitchFamily="34" charset="0"/>
              <a:ea typeface="Source Sans Pro" panose="020B0503030403020204" pitchFamily="34" charset="0"/>
              <a:cs typeface="Arial" panose="020B0604020202020204" pitchFamily="34" charset="0"/>
            </a:endParaRPr>
          </a:p>
          <a:p>
            <a:pPr>
              <a:spcBef>
                <a:spcPts val="1200"/>
              </a:spcBef>
            </a:pPr>
            <a:r>
              <a:rPr lang="en-US" sz="2200" dirty="0">
                <a:solidFill>
                  <a:schemeClr val="tx1"/>
                </a:solidFill>
                <a:latin typeface="Source Sans Pro"/>
                <a:ea typeface="Source Sans Pro"/>
                <a:cs typeface="Arial"/>
              </a:rPr>
              <a:t>Letters have been distributed to eligible borrowers; a sample letter can be found at </a:t>
            </a:r>
            <a:r>
              <a:rPr lang="en-US" sz="2200" dirty="0">
                <a:solidFill>
                  <a:schemeClr val="tx1"/>
                </a:solidFill>
                <a:latin typeface="Source Sans Pro"/>
                <a:ea typeface="Source Sans Pro"/>
                <a:cs typeface="Arial"/>
                <a:hlinkClick r:id="rId3">
                  <a:extLst>
                    <a:ext uri="{A12FA001-AC4F-418D-AE19-62706E023703}">
                      <ahyp:hlinkClr xmlns:ahyp="http://schemas.microsoft.com/office/drawing/2018/hyperlinkcolor" val="tx"/>
                    </a:ext>
                  </a:extLst>
                </a:hlinkClick>
              </a:rPr>
              <a:t>www.sba.gov/coronavirusrelief</a:t>
            </a:r>
            <a:r>
              <a:rPr lang="en-US" sz="2200" dirty="0">
                <a:solidFill>
                  <a:schemeClr val="tx1"/>
                </a:solidFill>
                <a:latin typeface="Source Sans Pro"/>
                <a:ea typeface="Source Sans Pro"/>
                <a:cs typeface="Arial"/>
              </a:rPr>
              <a:t> &gt; Debt Relief &gt; Sample Section 1112 Borrower Letter.</a:t>
            </a:r>
          </a:p>
          <a:p>
            <a:pPr>
              <a:spcBef>
                <a:spcPts val="1200"/>
              </a:spcBef>
            </a:pPr>
            <a:endParaRPr lang="en-US" sz="2200" dirty="0">
              <a:solidFill>
                <a:schemeClr val="tx1"/>
              </a:solidFill>
              <a:latin typeface="Source Sans Pro"/>
              <a:ea typeface="Source Sans Pro"/>
              <a:cs typeface="Arial"/>
            </a:endParaRPr>
          </a:p>
          <a:p>
            <a:pPr>
              <a:spcBef>
                <a:spcPts val="1200"/>
              </a:spcBef>
            </a:pPr>
            <a:r>
              <a:rPr lang="en-US" sz="2200" dirty="0">
                <a:solidFill>
                  <a:schemeClr val="tx1"/>
                </a:solidFill>
                <a:latin typeface="Source Sans Pro"/>
                <a:ea typeface="Source Sans Pro"/>
                <a:cs typeface="Arial"/>
              </a:rPr>
              <a:t>Contact your lender with debt relief questions.</a:t>
            </a:r>
          </a:p>
        </p:txBody>
      </p:sp>
      <p:sp>
        <p:nvSpPr>
          <p:cNvPr id="9" name="Title 1">
            <a:extLst>
              <a:ext uri="{FF2B5EF4-FFF2-40B4-BE49-F238E27FC236}">
                <a16:creationId xmlns:a16="http://schemas.microsoft.com/office/drawing/2014/main" id="{A2AD4493-E18E-4709-83F1-F55BBD51299B}"/>
              </a:ext>
            </a:extLst>
          </p:cNvPr>
          <p:cNvSpPr txBox="1">
            <a:spLocks/>
          </p:cNvSpPr>
          <p:nvPr/>
        </p:nvSpPr>
        <p:spPr>
          <a:xfrm>
            <a:off x="8547100" y="6213995"/>
            <a:ext cx="3353604" cy="415323"/>
          </a:xfrm>
          <a:prstGeom prst="rect">
            <a:avLst/>
          </a:prstGeom>
          <a:noFill/>
        </p:spPr>
        <p:txBody>
          <a:bodyPr vert="horz" lIns="91440" tIns="45720" rIns="91440" bIns="45720" rtlCol="0" anchor="t">
            <a:normAutofit/>
          </a:bodyPr>
          <a:lstStyle>
            <a:lvl1pPr algn="ctr" defTabSz="914400" rtl="0" eaLnBrk="1" latinLnBrk="0" hangingPunct="1">
              <a:lnSpc>
                <a:spcPct val="90000"/>
              </a:lnSpc>
              <a:spcBef>
                <a:spcPct val="0"/>
              </a:spcBef>
              <a:buNone/>
              <a:defRPr sz="3600" b="1" i="0" kern="1200" spc="-100" baseline="0">
                <a:solidFill>
                  <a:srgbClr val="003F80"/>
                </a:solidFill>
                <a:latin typeface="Source Sans Pro" charset="0"/>
                <a:ea typeface="Source Sans Pro" charset="0"/>
                <a:cs typeface="Source Sans Pro" charset="0"/>
              </a:defRPr>
            </a:lvl1pPr>
          </a:lstStyle>
          <a:p>
            <a:pPr algn="r"/>
            <a:r>
              <a:rPr lang="en-US" sz="2000" dirty="0">
                <a:solidFill>
                  <a:schemeClr val="tx2"/>
                </a:solidFill>
                <a:latin typeface="Source Sans Pro"/>
                <a:ea typeface="Source Sans Pro"/>
              </a:rPr>
              <a:t>SBA.gov/relief</a:t>
            </a:r>
          </a:p>
        </p:txBody>
      </p:sp>
      <p:cxnSp>
        <p:nvCxnSpPr>
          <p:cNvPr id="10" name="Straight Connector 9">
            <a:extLst>
              <a:ext uri="{FF2B5EF4-FFF2-40B4-BE49-F238E27FC236}">
                <a16:creationId xmlns:a16="http://schemas.microsoft.com/office/drawing/2014/main" id="{27A47623-AA32-4A77-9938-1259E831EA91}"/>
              </a:ext>
            </a:extLst>
          </p:cNvPr>
          <p:cNvCxnSpPr>
            <a:cxnSpLocks/>
          </p:cNvCxnSpPr>
          <p:nvPr/>
        </p:nvCxnSpPr>
        <p:spPr>
          <a:xfrm>
            <a:off x="542235" y="1693678"/>
            <a:ext cx="10909300" cy="0"/>
          </a:xfrm>
          <a:prstGeom prst="line">
            <a:avLst/>
          </a:prstGeom>
          <a:ln w="38100"/>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021374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E6AEC-B281-48E2-90BD-7204D52FBD63}"/>
              </a:ext>
            </a:extLst>
          </p:cNvPr>
          <p:cNvSpPr>
            <a:spLocks noGrp="1"/>
          </p:cNvSpPr>
          <p:nvPr>
            <p:ph type="title"/>
          </p:nvPr>
        </p:nvSpPr>
        <p:spPr>
          <a:xfrm>
            <a:off x="838200" y="530649"/>
            <a:ext cx="11049000" cy="1468271"/>
          </a:xfrm>
        </p:spPr>
        <p:txBody>
          <a:bodyPr>
            <a:normAutofit/>
          </a:bodyPr>
          <a:lstStyle/>
          <a:p>
            <a:r>
              <a:rPr lang="en-US" sz="7200" dirty="0"/>
              <a:t>PPP</a:t>
            </a:r>
          </a:p>
        </p:txBody>
      </p:sp>
      <p:sp>
        <p:nvSpPr>
          <p:cNvPr id="3" name="Content Placeholder 2">
            <a:extLst>
              <a:ext uri="{FF2B5EF4-FFF2-40B4-BE49-F238E27FC236}">
                <a16:creationId xmlns:a16="http://schemas.microsoft.com/office/drawing/2014/main" id="{92A7F734-B71F-4CC3-A9D9-4F773A10D94B}"/>
              </a:ext>
            </a:extLst>
          </p:cNvPr>
          <p:cNvSpPr>
            <a:spLocks noGrp="1"/>
          </p:cNvSpPr>
          <p:nvPr>
            <p:ph idx="1"/>
          </p:nvPr>
        </p:nvSpPr>
        <p:spPr/>
        <p:txBody>
          <a:bodyPr/>
          <a:lstStyle/>
          <a:p>
            <a:r>
              <a:rPr lang="en-US" b="0" i="0" dirty="0">
                <a:solidFill>
                  <a:srgbClr val="1B1E29"/>
                </a:solidFill>
                <a:effectLst/>
                <a:latin typeface="Source Sans Pro" panose="020B0503030403020204" pitchFamily="34" charset="0"/>
              </a:rPr>
              <a:t>The Paycheck Protection Program (PPP) ended on May 31, 2021</a:t>
            </a:r>
          </a:p>
          <a:p>
            <a:r>
              <a:rPr lang="en-US" b="0" i="0" dirty="0">
                <a:solidFill>
                  <a:srgbClr val="1B1E29"/>
                </a:solidFill>
                <a:effectLst/>
                <a:latin typeface="Source Sans Pro" panose="020B0503030403020204" pitchFamily="34" charset="0"/>
              </a:rPr>
              <a:t> Existing borrowers may be eligible for </a:t>
            </a:r>
            <a:r>
              <a:rPr lang="en-US" b="1" i="0" dirty="0">
                <a:solidFill>
                  <a:srgbClr val="1B1E29"/>
                </a:solidFill>
                <a:effectLst/>
                <a:latin typeface="Source Sans Pro" panose="020B0503030403020204" pitchFamily="34" charset="0"/>
              </a:rPr>
              <a:t>FORGIVENESS</a:t>
            </a:r>
          </a:p>
          <a:p>
            <a:r>
              <a:rPr lang="en-US" b="0" i="0" dirty="0">
                <a:solidFill>
                  <a:srgbClr val="1B1E29"/>
                </a:solidFill>
                <a:effectLst/>
                <a:latin typeface="Source Sans Pro" panose="020B0503030403020204" pitchFamily="34" charset="0"/>
              </a:rPr>
              <a:t>The program provided over $798 billion in economic relief to small businesses and nonprofits across the nation</a:t>
            </a:r>
          </a:p>
          <a:p>
            <a:r>
              <a:rPr lang="en-US" b="0" i="0" dirty="0">
                <a:solidFill>
                  <a:srgbClr val="1B1E29"/>
                </a:solidFill>
                <a:effectLst/>
                <a:latin typeface="Source Sans Pro" panose="020B0503030403020204" pitchFamily="34" charset="0"/>
              </a:rPr>
              <a:t>Program provided over 8.5 million small businesses and nonprofits the lifeline they needed</a:t>
            </a:r>
            <a:endParaRPr lang="en-US" dirty="0">
              <a:solidFill>
                <a:srgbClr val="1B1E29"/>
              </a:solidFill>
              <a:latin typeface="Source Sans Pro" panose="020B0503030403020204" pitchFamily="34" charset="0"/>
            </a:endParaRPr>
          </a:p>
          <a:p>
            <a:r>
              <a:rPr lang="en-US" b="0" i="0" dirty="0">
                <a:solidFill>
                  <a:srgbClr val="1B1E29"/>
                </a:solidFill>
                <a:effectLst/>
                <a:latin typeface="Source Sans Pro" panose="020B0503030403020204" pitchFamily="34" charset="0"/>
              </a:rPr>
              <a:t>96% of PPP loans went to small businesses with fewer than 20 employees</a:t>
            </a:r>
            <a:endParaRPr lang="en-US" dirty="0"/>
          </a:p>
        </p:txBody>
      </p:sp>
      <p:sp>
        <p:nvSpPr>
          <p:cNvPr id="4" name="Slide Number Placeholder 3">
            <a:extLst>
              <a:ext uri="{FF2B5EF4-FFF2-40B4-BE49-F238E27FC236}">
                <a16:creationId xmlns:a16="http://schemas.microsoft.com/office/drawing/2014/main" id="{00698F97-DD20-4E82-B2BB-D0CA88A7A33B}"/>
              </a:ext>
            </a:extLst>
          </p:cNvPr>
          <p:cNvSpPr>
            <a:spLocks noGrp="1"/>
          </p:cNvSpPr>
          <p:nvPr>
            <p:ph type="sldNum" sz="quarter" idx="12"/>
          </p:nvPr>
        </p:nvSpPr>
        <p:spPr/>
        <p:txBody>
          <a:bodyPr/>
          <a:lstStyle/>
          <a:p>
            <a:fld id="{B1AB44B9-F1EC-4F4B-88D4-413245C9CD3E}" type="slidenum">
              <a:rPr lang="en-US" smtClean="0"/>
              <a:t>15</a:t>
            </a:fld>
            <a:endParaRPr lang="en-US"/>
          </a:p>
        </p:txBody>
      </p:sp>
    </p:spTree>
    <p:extLst>
      <p:ext uri="{BB962C8B-B14F-4D97-AF65-F5344CB8AC3E}">
        <p14:creationId xmlns:p14="http://schemas.microsoft.com/office/powerpoint/2010/main" val="1973782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7FA6F-5209-4850-BAC1-A2814E88DEC6}"/>
              </a:ext>
            </a:extLst>
          </p:cNvPr>
          <p:cNvSpPr>
            <a:spLocks noGrp="1"/>
          </p:cNvSpPr>
          <p:nvPr>
            <p:ph type="title"/>
          </p:nvPr>
        </p:nvSpPr>
        <p:spPr>
          <a:xfrm>
            <a:off x="85061" y="149538"/>
            <a:ext cx="12192000" cy="762224"/>
          </a:xfrm>
        </p:spPr>
        <p:txBody>
          <a:bodyPr>
            <a:noAutofit/>
          </a:bodyPr>
          <a:lstStyle/>
          <a:p>
            <a:pPr defTabSz="685749">
              <a:lnSpc>
                <a:spcPct val="100000"/>
              </a:lnSpc>
              <a:spcBef>
                <a:spcPts val="1200"/>
              </a:spcBef>
              <a:defRPr/>
            </a:pPr>
            <a:r>
              <a:rPr lang="en-US" sz="6600" dirty="0">
                <a:latin typeface="Source Sans Pro"/>
                <a:ea typeface="Source Sans Pro"/>
                <a:cs typeface="Arial"/>
              </a:rPr>
              <a:t>Paycheck Protection Program</a:t>
            </a:r>
            <a:br>
              <a:rPr lang="en-US" dirty="0">
                <a:latin typeface="Source Sans Pro"/>
                <a:ea typeface="Source Sans Pro"/>
                <a:cs typeface="Arial"/>
              </a:rPr>
            </a:br>
            <a:r>
              <a:rPr lang="en-US" sz="3200" dirty="0">
                <a:solidFill>
                  <a:srgbClr val="007DBC"/>
                </a:solidFill>
                <a:latin typeface="Source Sans Pro"/>
                <a:ea typeface="Source Sans Pro"/>
                <a:cs typeface="Arial"/>
              </a:rPr>
              <a:t>Forgiveness Update</a:t>
            </a:r>
            <a:br>
              <a:rPr lang="en-US" dirty="0">
                <a:latin typeface="Source Sans Pro"/>
                <a:ea typeface="Source Sans Pro"/>
                <a:cs typeface="Arial"/>
              </a:rPr>
            </a:br>
            <a:br>
              <a:rPr lang="en-US" dirty="0">
                <a:latin typeface="Source Sans Pro"/>
                <a:ea typeface="Source Sans Pro"/>
                <a:cs typeface="Arial"/>
              </a:rPr>
            </a:br>
            <a:br>
              <a:rPr lang="en-US" dirty="0">
                <a:latin typeface="Source Sans Pro" panose="020B0503030403020204" pitchFamily="34" charset="0"/>
                <a:ea typeface="Source Sans Pro" panose="020B0503030403020204" pitchFamily="34" charset="0"/>
                <a:cs typeface="Arial" panose="020B0604020202020204" pitchFamily="34" charset="0"/>
              </a:rPr>
            </a:br>
            <a:endParaRPr lang="en-US" sz="3000" dirty="0">
              <a:solidFill>
                <a:schemeClr val="bg2"/>
              </a:solidFill>
              <a:latin typeface="Source Sans Pro"/>
              <a:ea typeface="Source Sans Pro"/>
              <a:cs typeface="Arial"/>
            </a:endParaRPr>
          </a:p>
        </p:txBody>
      </p:sp>
      <p:sp>
        <p:nvSpPr>
          <p:cNvPr id="6" name="Title 1">
            <a:extLst>
              <a:ext uri="{FF2B5EF4-FFF2-40B4-BE49-F238E27FC236}">
                <a16:creationId xmlns:a16="http://schemas.microsoft.com/office/drawing/2014/main" id="{87D90113-6468-4728-A7F2-854D4DE04371}"/>
              </a:ext>
            </a:extLst>
          </p:cNvPr>
          <p:cNvSpPr txBox="1">
            <a:spLocks/>
          </p:cNvSpPr>
          <p:nvPr/>
        </p:nvSpPr>
        <p:spPr>
          <a:xfrm>
            <a:off x="9569232" y="6172199"/>
            <a:ext cx="2154194" cy="415323"/>
          </a:xfrm>
          <a:prstGeom prst="rect">
            <a:avLst/>
          </a:prstGeom>
          <a:noFill/>
        </p:spPr>
        <p:txBody>
          <a:bodyPr vert="horz" lIns="91440" tIns="45720" rIns="91440" bIns="45720" rtlCol="0" anchor="t">
            <a:normAutofit/>
          </a:bodyPr>
          <a:lstStyle>
            <a:lvl1pPr algn="ctr" defTabSz="914400" rtl="0" eaLnBrk="1" latinLnBrk="0" hangingPunct="1">
              <a:lnSpc>
                <a:spcPct val="90000"/>
              </a:lnSpc>
              <a:spcBef>
                <a:spcPct val="0"/>
              </a:spcBef>
              <a:buNone/>
              <a:defRPr sz="3600" b="1" i="0" kern="1200" spc="-100" baseline="0">
                <a:solidFill>
                  <a:srgbClr val="003F80"/>
                </a:solidFill>
                <a:latin typeface="Source Sans Pro" charset="0"/>
                <a:ea typeface="Source Sans Pro" charset="0"/>
                <a:cs typeface="Source Sans Pro" charset="0"/>
              </a:defRPr>
            </a:lvl1pPr>
          </a:lstStyle>
          <a:p>
            <a:pPr algn="r"/>
            <a:r>
              <a:rPr lang="en-US" sz="2000" spc="0" dirty="0">
                <a:solidFill>
                  <a:schemeClr val="tx2"/>
                </a:solidFill>
              </a:rPr>
              <a:t>SBA.gov/ppp</a:t>
            </a:r>
          </a:p>
        </p:txBody>
      </p:sp>
      <p:cxnSp>
        <p:nvCxnSpPr>
          <p:cNvPr id="7" name="Straight Connector 6">
            <a:extLst>
              <a:ext uri="{FF2B5EF4-FFF2-40B4-BE49-F238E27FC236}">
                <a16:creationId xmlns:a16="http://schemas.microsoft.com/office/drawing/2014/main" id="{DDE2F272-F884-48D6-8F9B-27490B78D9EE}"/>
              </a:ext>
            </a:extLst>
          </p:cNvPr>
          <p:cNvCxnSpPr>
            <a:cxnSpLocks/>
          </p:cNvCxnSpPr>
          <p:nvPr/>
        </p:nvCxnSpPr>
        <p:spPr>
          <a:xfrm>
            <a:off x="635000" y="1706930"/>
            <a:ext cx="10909300" cy="0"/>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8" name="TextBox 7">
            <a:extLst>
              <a:ext uri="{FF2B5EF4-FFF2-40B4-BE49-F238E27FC236}">
                <a16:creationId xmlns:a16="http://schemas.microsoft.com/office/drawing/2014/main" id="{0F0796F4-6B40-4F58-AC7C-0BAAE830035B}"/>
              </a:ext>
            </a:extLst>
          </p:cNvPr>
          <p:cNvSpPr txBox="1"/>
          <p:nvPr/>
        </p:nvSpPr>
        <p:spPr>
          <a:xfrm>
            <a:off x="814125" y="1739346"/>
            <a:ext cx="10909301" cy="5262979"/>
          </a:xfrm>
          <a:prstGeom prst="rect">
            <a:avLst/>
          </a:prstGeom>
          <a:noFill/>
        </p:spPr>
        <p:txBody>
          <a:bodyPr wrap="square">
            <a:spAutoFit/>
          </a:bodyPr>
          <a:lstStyle/>
          <a:p>
            <a:pPr lvl="0">
              <a:buClrTx/>
              <a:buSzTx/>
            </a:pPr>
            <a:r>
              <a:rPr lang="en-US" sz="2000" b="1" dirty="0">
                <a:solidFill>
                  <a:schemeClr val="accent2"/>
                </a:solidFill>
                <a:latin typeface="Source Sans Pro" panose="020B0503030403020204" pitchFamily="34" charset="0"/>
                <a:ea typeface="Source Sans Pro" panose="020B0503030403020204" pitchFamily="34" charset="0"/>
                <a:cs typeface="Arial" panose="020B0604020202020204" pitchFamily="34" charset="0"/>
              </a:rPr>
              <a:t>Forgiveness </a:t>
            </a:r>
          </a:p>
          <a:p>
            <a:pPr marL="285750" lvl="0" indent="-285750">
              <a:buClrTx/>
              <a:buSzTx/>
              <a:buFont typeface="Arial" panose="020B0604020202020204" pitchFamily="34" charset="0"/>
              <a:buChar char="•"/>
            </a:pPr>
            <a:r>
              <a:rPr lang="en-US" sz="20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Updated simplified forgiveness form to include PPP loans of up to $150,000.</a:t>
            </a:r>
            <a:endParaRPr lang="en-US" sz="2000" dirty="0"/>
          </a:p>
          <a:p>
            <a:pPr marL="285750" lvl="0" indent="-285750">
              <a:buFont typeface="Arial" panose="020B0604020202020204" pitchFamily="34" charset="0"/>
              <a:buChar char="•"/>
            </a:pPr>
            <a:r>
              <a:rPr lang="en-US" sz="2000" dirty="0">
                <a:solidFill>
                  <a:schemeClr val="dk1"/>
                </a:solidFill>
                <a:latin typeface="+mn-lt"/>
                <a:ea typeface="+mn-ea"/>
                <a:cs typeface="+mn-cs"/>
              </a:rPr>
              <a:t>Borrower has 10 months from the time the funds were exhausted to apply for forgiveness</a:t>
            </a:r>
          </a:p>
          <a:p>
            <a:pPr marL="285750" lvl="0" indent="-285750">
              <a:buFont typeface="Arial" panose="020B0604020202020204" pitchFamily="34" charset="0"/>
              <a:buChar char="•"/>
            </a:pPr>
            <a:endParaRPr lang="en-US" sz="2000" dirty="0">
              <a:solidFill>
                <a:schemeClr val="dk1"/>
              </a:solidFill>
            </a:endParaRPr>
          </a:p>
          <a:p>
            <a:r>
              <a:rPr lang="en-US" sz="2000" b="1" dirty="0">
                <a:solidFill>
                  <a:schemeClr val="accent2"/>
                </a:solidFill>
                <a:latin typeface="Source Sans Pro" panose="020B0503030403020204" pitchFamily="34" charset="0"/>
                <a:ea typeface="Source Sans Pro" panose="020B0503030403020204" pitchFamily="34" charset="0"/>
                <a:cs typeface="Arial" panose="020B0604020202020204" pitchFamily="34" charset="0"/>
              </a:rPr>
              <a:t>Interest Rate and Payments</a:t>
            </a:r>
          </a:p>
          <a:p>
            <a:pPr marL="285750" indent="-285750">
              <a:buFont typeface="Arial" panose="020B0604020202020204" pitchFamily="34" charset="0"/>
              <a:buChar char="•"/>
            </a:pPr>
            <a:r>
              <a:rPr lang="en-US" sz="2000" dirty="0"/>
              <a:t>1% fixed interest rate (non compounding and nonadjustable) on portions that are not forgiven.</a:t>
            </a:r>
          </a:p>
          <a:p>
            <a:pPr marL="285750" indent="-285750">
              <a:buFont typeface="Arial" panose="020B0604020202020204" pitchFamily="34" charset="0"/>
              <a:buChar char="•"/>
            </a:pPr>
            <a:r>
              <a:rPr lang="en-US" sz="2000" dirty="0"/>
              <a:t>No prepayment fees</a:t>
            </a:r>
          </a:p>
          <a:p>
            <a:pPr marL="285750" indent="-285750">
              <a:buFont typeface="Arial" panose="020B0604020202020204" pitchFamily="34" charset="0"/>
              <a:buChar char="•"/>
            </a:pPr>
            <a:r>
              <a:rPr lang="en-US" sz="2000" dirty="0"/>
              <a:t>Payments begin once borrower knows how much has been forgiven. Lender will notify borrower</a:t>
            </a:r>
          </a:p>
          <a:p>
            <a:pPr marL="285750" indent="-285750">
              <a:buFont typeface="Arial" panose="020B0604020202020204" pitchFamily="34" charset="0"/>
              <a:buChar char="•"/>
            </a:pPr>
            <a:r>
              <a:rPr lang="en-US" sz="2000" dirty="0"/>
              <a:t>If borrowers do not apply for forgiveness, payments start 10 months after the last day of the covered period</a:t>
            </a:r>
          </a:p>
          <a:p>
            <a:endParaRPr lang="en-US" sz="2000" dirty="0"/>
          </a:p>
          <a:p>
            <a:r>
              <a:rPr lang="en-US" sz="2000" b="1" dirty="0">
                <a:solidFill>
                  <a:schemeClr val="accent2"/>
                </a:solidFill>
                <a:latin typeface="Source Sans Pro" panose="020B0503030403020204" pitchFamily="34" charset="0"/>
                <a:ea typeface="Source Sans Pro" panose="020B0503030403020204" pitchFamily="34" charset="0"/>
                <a:cs typeface="Arial" panose="020B0604020202020204" pitchFamily="34" charset="0"/>
              </a:rPr>
              <a:t>Maturity Rate</a:t>
            </a:r>
          </a:p>
          <a:p>
            <a:pPr marL="285750" lvl="0" indent="-285750">
              <a:buClrTx/>
              <a:buSzTx/>
              <a:buFont typeface="Arial" panose="020B0604020202020204" pitchFamily="34" charset="0"/>
              <a:buChar char="•"/>
            </a:pPr>
            <a:r>
              <a:rPr lang="en-US" sz="2000" dirty="0">
                <a:solidFill>
                  <a:schemeClr val="dk1"/>
                </a:solidFill>
                <a:latin typeface="+mn-lt"/>
                <a:ea typeface="+mn-ea"/>
                <a:cs typeface="+mn-cs"/>
              </a:rPr>
              <a:t>Five-year maturity if loan issued after June 5th</a:t>
            </a:r>
            <a:endParaRPr lang="en-US" sz="2000" dirty="0"/>
          </a:p>
          <a:p>
            <a:pPr marL="285750" lvl="0" indent="-285750">
              <a:buClrTx/>
              <a:buSzTx/>
              <a:buFont typeface="Arial" panose="020B0604020202020204" pitchFamily="34" charset="0"/>
              <a:buChar char="•"/>
            </a:pPr>
            <a:r>
              <a:rPr lang="en-US" sz="2000" dirty="0">
                <a:solidFill>
                  <a:schemeClr val="dk1"/>
                </a:solidFill>
                <a:latin typeface="+mn-lt"/>
                <a:ea typeface="+mn-ea"/>
                <a:cs typeface="+mn-cs"/>
              </a:rPr>
              <a:t>Two years if issued before June 5, 2020</a:t>
            </a:r>
          </a:p>
          <a:p>
            <a:pPr marL="285750" lvl="0" indent="-285750">
              <a:buFont typeface="Arial" panose="020B0604020202020204" pitchFamily="34" charset="0"/>
              <a:buChar char="•"/>
            </a:pPr>
            <a:r>
              <a:rPr lang="en-US" sz="2000" dirty="0">
                <a:solidFill>
                  <a:schemeClr val="dk1"/>
                </a:solidFill>
                <a:latin typeface="+mn-lt"/>
                <a:ea typeface="+mn-ea"/>
                <a:cs typeface="+mn-cs"/>
              </a:rPr>
              <a:t>Borrowers can ask their lender to extend to five years</a:t>
            </a:r>
          </a:p>
          <a:p>
            <a:endParaRPr lang="en-US" sz="2000" dirty="0"/>
          </a:p>
          <a:p>
            <a:endParaRPr lang="en-US" dirty="0"/>
          </a:p>
        </p:txBody>
      </p:sp>
    </p:spTree>
    <p:extLst>
      <p:ext uri="{BB962C8B-B14F-4D97-AF65-F5344CB8AC3E}">
        <p14:creationId xmlns:p14="http://schemas.microsoft.com/office/powerpoint/2010/main" val="220566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7FA6F-5209-4850-BAC1-A2814E88DEC6}"/>
              </a:ext>
            </a:extLst>
          </p:cNvPr>
          <p:cNvSpPr>
            <a:spLocks noGrp="1"/>
          </p:cNvSpPr>
          <p:nvPr>
            <p:ph type="title"/>
          </p:nvPr>
        </p:nvSpPr>
        <p:spPr>
          <a:xfrm>
            <a:off x="0" y="530650"/>
            <a:ext cx="12192000" cy="762224"/>
          </a:xfrm>
        </p:spPr>
        <p:txBody>
          <a:bodyPr>
            <a:noAutofit/>
          </a:bodyPr>
          <a:lstStyle/>
          <a:p>
            <a:pPr defTabSz="685749">
              <a:lnSpc>
                <a:spcPct val="100000"/>
              </a:lnSpc>
              <a:spcBef>
                <a:spcPts val="1200"/>
              </a:spcBef>
              <a:defRPr/>
            </a:pPr>
            <a:r>
              <a:rPr lang="en-US" sz="7200" dirty="0">
                <a:latin typeface="Source Sans Pro"/>
                <a:ea typeface="Source Sans Pro"/>
                <a:cs typeface="Arial"/>
              </a:rPr>
              <a:t>Paycheck Protection Program</a:t>
            </a:r>
            <a:br>
              <a:rPr lang="en-US" dirty="0">
                <a:latin typeface="Source Sans Pro"/>
                <a:ea typeface="Source Sans Pro"/>
                <a:cs typeface="Arial"/>
              </a:rPr>
            </a:br>
            <a:r>
              <a:rPr lang="en-US" sz="3000" dirty="0">
                <a:solidFill>
                  <a:srgbClr val="007DBC"/>
                </a:solidFill>
                <a:latin typeface="Source Sans Pro"/>
                <a:ea typeface="Source Sans Pro"/>
                <a:cs typeface="Arial"/>
              </a:rPr>
              <a:t>Good to Know!</a:t>
            </a:r>
            <a:br>
              <a:rPr lang="en-US" sz="3000" dirty="0">
                <a:solidFill>
                  <a:srgbClr val="007DBC"/>
                </a:solidFill>
                <a:latin typeface="Source Sans Pro"/>
                <a:ea typeface="Source Sans Pro"/>
                <a:cs typeface="Arial"/>
              </a:rPr>
            </a:br>
            <a:br>
              <a:rPr lang="en-US" sz="3000" dirty="0">
                <a:solidFill>
                  <a:srgbClr val="007DBC"/>
                </a:solidFill>
                <a:latin typeface="Source Sans Pro"/>
                <a:ea typeface="Source Sans Pro"/>
                <a:cs typeface="Arial"/>
              </a:rPr>
            </a:br>
            <a:endParaRPr lang="en-US" sz="3000" dirty="0">
              <a:solidFill>
                <a:srgbClr val="007DBC"/>
              </a:solidFill>
              <a:latin typeface="Source Sans Pro"/>
              <a:ea typeface="Source Sans Pro"/>
              <a:cs typeface="Arial"/>
            </a:endParaRPr>
          </a:p>
        </p:txBody>
      </p:sp>
      <p:sp>
        <p:nvSpPr>
          <p:cNvPr id="6" name="Title 1">
            <a:extLst>
              <a:ext uri="{FF2B5EF4-FFF2-40B4-BE49-F238E27FC236}">
                <a16:creationId xmlns:a16="http://schemas.microsoft.com/office/drawing/2014/main" id="{87D90113-6468-4728-A7F2-854D4DE04371}"/>
              </a:ext>
            </a:extLst>
          </p:cNvPr>
          <p:cNvSpPr txBox="1">
            <a:spLocks/>
          </p:cNvSpPr>
          <p:nvPr/>
        </p:nvSpPr>
        <p:spPr>
          <a:xfrm>
            <a:off x="9569232" y="6172199"/>
            <a:ext cx="2154194" cy="415323"/>
          </a:xfrm>
          <a:prstGeom prst="rect">
            <a:avLst/>
          </a:prstGeom>
          <a:noFill/>
        </p:spPr>
        <p:txBody>
          <a:bodyPr vert="horz" lIns="91440" tIns="45720" rIns="91440" bIns="45720" rtlCol="0" anchor="t">
            <a:normAutofit/>
          </a:bodyPr>
          <a:lstStyle>
            <a:lvl1pPr algn="ctr" defTabSz="914400" rtl="0" eaLnBrk="1" latinLnBrk="0" hangingPunct="1">
              <a:lnSpc>
                <a:spcPct val="90000"/>
              </a:lnSpc>
              <a:spcBef>
                <a:spcPct val="0"/>
              </a:spcBef>
              <a:buNone/>
              <a:defRPr sz="3600" b="1" i="0" kern="1200" spc="-100" baseline="0">
                <a:solidFill>
                  <a:srgbClr val="003F80"/>
                </a:solidFill>
                <a:latin typeface="Source Sans Pro" charset="0"/>
                <a:ea typeface="Source Sans Pro" charset="0"/>
                <a:cs typeface="Source Sans Pro" charset="0"/>
              </a:defRPr>
            </a:lvl1pPr>
          </a:lstStyle>
          <a:p>
            <a:pPr algn="r"/>
            <a:r>
              <a:rPr lang="en-US" sz="2000" dirty="0">
                <a:solidFill>
                  <a:schemeClr val="tx2"/>
                </a:solidFill>
              </a:rPr>
              <a:t>SBA.gov/ppp</a:t>
            </a:r>
          </a:p>
        </p:txBody>
      </p:sp>
      <p:sp>
        <p:nvSpPr>
          <p:cNvPr id="10" name="TextBox 9">
            <a:extLst>
              <a:ext uri="{FF2B5EF4-FFF2-40B4-BE49-F238E27FC236}">
                <a16:creationId xmlns:a16="http://schemas.microsoft.com/office/drawing/2014/main" id="{F83A0968-4FBD-4604-BDF0-40229A8F8FAB}"/>
              </a:ext>
            </a:extLst>
          </p:cNvPr>
          <p:cNvSpPr txBox="1"/>
          <p:nvPr/>
        </p:nvSpPr>
        <p:spPr>
          <a:xfrm>
            <a:off x="1056782" y="2254070"/>
            <a:ext cx="10575235" cy="3170099"/>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Pct val="116000"/>
              <a:buFont typeface="Arial" panose="020B0604020202020204" pitchFamily="34" charset="0"/>
              <a:buChar char="•"/>
              <a:tabLst/>
              <a:defRPr/>
            </a:pPr>
            <a:r>
              <a:rPr lang="en-US" sz="2500" dirty="0">
                <a:solidFill>
                  <a:srgbClr val="1B1E29"/>
                </a:solidFill>
                <a:latin typeface="Source Sans Pro"/>
                <a:ea typeface="Source Sans Pro"/>
                <a:cs typeface="Arial"/>
              </a:rPr>
              <a:t>EIDL Advances are no longer deducted from PPP loan forgiveness payment</a:t>
            </a:r>
          </a:p>
          <a:p>
            <a:pPr marL="342900" marR="0" lvl="0" indent="-342900" algn="l" defTabSz="914400" rtl="0" eaLnBrk="1" fontAlgn="auto" latinLnBrk="0" hangingPunct="1">
              <a:lnSpc>
                <a:spcPct val="100000"/>
              </a:lnSpc>
              <a:spcBef>
                <a:spcPts val="0"/>
              </a:spcBef>
              <a:spcAft>
                <a:spcPts val="0"/>
              </a:spcAft>
              <a:buClrTx/>
              <a:buSzPct val="116000"/>
              <a:buFont typeface="Arial" panose="020B0604020202020204" pitchFamily="34" charset="0"/>
              <a:buChar char="•"/>
              <a:tabLst/>
              <a:defRPr/>
            </a:pPr>
            <a:endParaRPr lang="en-US" sz="2500" dirty="0">
              <a:solidFill>
                <a:srgbClr val="1B1E29"/>
              </a:solidFill>
              <a:latin typeface="Source Sans Pro"/>
              <a:ea typeface="Source Sans Pro"/>
              <a:cs typeface="Arial"/>
            </a:endParaRPr>
          </a:p>
          <a:p>
            <a:pPr marL="342900" marR="0" lvl="0" indent="-342900" algn="l" defTabSz="914400" rtl="0" eaLnBrk="1" fontAlgn="auto" latinLnBrk="0" hangingPunct="1">
              <a:lnSpc>
                <a:spcPct val="100000"/>
              </a:lnSpc>
              <a:spcBef>
                <a:spcPts val="0"/>
              </a:spcBef>
              <a:spcAft>
                <a:spcPts val="0"/>
              </a:spcAft>
              <a:buClrTx/>
              <a:buSzPct val="116000"/>
              <a:buFont typeface="Arial" panose="020B0604020202020204" pitchFamily="34" charset="0"/>
              <a:buChar char="•"/>
              <a:tabLst/>
              <a:defRPr/>
            </a:pPr>
            <a:r>
              <a:rPr lang="en-US" sz="2500" dirty="0">
                <a:solidFill>
                  <a:srgbClr val="1B1E29"/>
                </a:solidFill>
                <a:latin typeface="Source Sans Pro"/>
                <a:ea typeface="Source Sans Pro"/>
                <a:cs typeface="Arial"/>
              </a:rPr>
              <a:t>Expenses paid with PPP loan funds are federally tax-deductible; Contact the IRS for details</a:t>
            </a:r>
          </a:p>
          <a:p>
            <a:pPr marL="342900" marR="0" lvl="0" indent="-342900" algn="l" defTabSz="914400" rtl="0" eaLnBrk="1" fontAlgn="auto" latinLnBrk="0" hangingPunct="1">
              <a:lnSpc>
                <a:spcPct val="100000"/>
              </a:lnSpc>
              <a:spcBef>
                <a:spcPts val="0"/>
              </a:spcBef>
              <a:spcAft>
                <a:spcPts val="0"/>
              </a:spcAft>
              <a:buClrTx/>
              <a:buSzPct val="116000"/>
              <a:buFont typeface="Arial" panose="020B0604020202020204" pitchFamily="34" charset="0"/>
              <a:buChar char="•"/>
              <a:tabLst/>
              <a:defRPr/>
            </a:pPr>
            <a:endParaRPr lang="en-US" sz="2500" dirty="0">
              <a:solidFill>
                <a:srgbClr val="1B1E29"/>
              </a:solidFill>
              <a:latin typeface="Source Sans Pro"/>
              <a:ea typeface="Source Sans Pro"/>
              <a:cs typeface="Arial"/>
            </a:endParaRPr>
          </a:p>
          <a:p>
            <a:pPr marL="342900" marR="0" lvl="0" indent="-342900" algn="l" defTabSz="914400" rtl="0" eaLnBrk="1" fontAlgn="auto" latinLnBrk="0" hangingPunct="1">
              <a:lnSpc>
                <a:spcPct val="100000"/>
              </a:lnSpc>
              <a:spcBef>
                <a:spcPts val="0"/>
              </a:spcBef>
              <a:spcAft>
                <a:spcPts val="0"/>
              </a:spcAft>
              <a:buClrTx/>
              <a:buSzPct val="116000"/>
              <a:buFont typeface="Arial" panose="020B0604020202020204" pitchFamily="34" charset="0"/>
              <a:buChar char="•"/>
              <a:tabLst/>
              <a:defRPr/>
            </a:pPr>
            <a:r>
              <a:rPr lang="en-US" sz="2500" dirty="0">
                <a:solidFill>
                  <a:srgbClr val="1B1E29"/>
                </a:solidFill>
                <a:latin typeface="Source Sans Pro"/>
                <a:ea typeface="Source Sans Pro"/>
                <a:cs typeface="Arial"/>
              </a:rPr>
              <a:t>Simplified forgiveness application for PPP loans $150,000 and under</a:t>
            </a:r>
          </a:p>
          <a:p>
            <a:pPr marL="342900" marR="0" lvl="0" indent="-342900" algn="l" defTabSz="914400" rtl="0" eaLnBrk="1" fontAlgn="auto" latinLnBrk="0" hangingPunct="1">
              <a:lnSpc>
                <a:spcPct val="100000"/>
              </a:lnSpc>
              <a:spcBef>
                <a:spcPts val="0"/>
              </a:spcBef>
              <a:spcAft>
                <a:spcPts val="0"/>
              </a:spcAft>
              <a:buClrTx/>
              <a:buSzPct val="116000"/>
              <a:buFont typeface="Arial" panose="020B0604020202020204" pitchFamily="34" charset="0"/>
              <a:buChar char="•"/>
              <a:tabLst/>
              <a:defRPr/>
            </a:pPr>
            <a:endParaRPr lang="en-US" sz="2500" dirty="0">
              <a:solidFill>
                <a:srgbClr val="1B1E29"/>
              </a:solidFill>
              <a:latin typeface="Source Sans Pro"/>
              <a:ea typeface="Source Sans Pro"/>
              <a:cs typeface="Arial"/>
            </a:endParaRPr>
          </a:p>
          <a:p>
            <a:pPr marL="342900" marR="0" lvl="0" indent="-342900" algn="l" defTabSz="914400" rtl="0" eaLnBrk="1" fontAlgn="auto" latinLnBrk="0" hangingPunct="1">
              <a:lnSpc>
                <a:spcPct val="100000"/>
              </a:lnSpc>
              <a:spcBef>
                <a:spcPts val="0"/>
              </a:spcBef>
              <a:spcAft>
                <a:spcPts val="0"/>
              </a:spcAft>
              <a:buClrTx/>
              <a:buSzPct val="116000"/>
              <a:buFont typeface="Arial" panose="020B0604020202020204" pitchFamily="34" charset="0"/>
              <a:buChar char="•"/>
              <a:tabLst/>
              <a:defRPr/>
            </a:pPr>
            <a:r>
              <a:rPr lang="en-US" sz="2500" dirty="0">
                <a:solidFill>
                  <a:srgbClr val="1B1E29"/>
                </a:solidFill>
                <a:latin typeface="Source Sans Pro"/>
                <a:ea typeface="Source Sans Pro"/>
                <a:cs typeface="Arial"/>
              </a:rPr>
              <a:t>Forgiven PPP loans are not federally taxable income</a:t>
            </a:r>
          </a:p>
        </p:txBody>
      </p:sp>
      <p:cxnSp>
        <p:nvCxnSpPr>
          <p:cNvPr id="11" name="Straight Connector 10">
            <a:extLst>
              <a:ext uri="{FF2B5EF4-FFF2-40B4-BE49-F238E27FC236}">
                <a16:creationId xmlns:a16="http://schemas.microsoft.com/office/drawing/2014/main" id="{9E7BDE1A-6D00-4A42-812D-EBBB790BE0BE}"/>
              </a:ext>
            </a:extLst>
          </p:cNvPr>
          <p:cNvCxnSpPr>
            <a:cxnSpLocks/>
          </p:cNvCxnSpPr>
          <p:nvPr/>
        </p:nvCxnSpPr>
        <p:spPr>
          <a:xfrm>
            <a:off x="635000" y="1706930"/>
            <a:ext cx="10909300" cy="0"/>
          </a:xfrm>
          <a:prstGeom prst="line">
            <a:avLst/>
          </a:prstGeom>
          <a:ln w="38100"/>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789542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E23A-EE8A-4EC5-AFFC-E2BD5BCB8224}"/>
              </a:ext>
            </a:extLst>
          </p:cNvPr>
          <p:cNvSpPr>
            <a:spLocks noGrp="1"/>
          </p:cNvSpPr>
          <p:nvPr>
            <p:ph type="title"/>
          </p:nvPr>
        </p:nvSpPr>
        <p:spPr>
          <a:xfrm>
            <a:off x="838199" y="530649"/>
            <a:ext cx="10878879" cy="1132925"/>
          </a:xfrm>
        </p:spPr>
        <p:txBody>
          <a:bodyPr>
            <a:normAutofit/>
          </a:bodyPr>
          <a:lstStyle/>
          <a:p>
            <a:r>
              <a:rPr lang="en-US" sz="6600" dirty="0"/>
              <a:t>Terms of Forgiveness</a:t>
            </a:r>
          </a:p>
        </p:txBody>
      </p:sp>
      <p:sp>
        <p:nvSpPr>
          <p:cNvPr id="3" name="Content Placeholder 2">
            <a:extLst>
              <a:ext uri="{FF2B5EF4-FFF2-40B4-BE49-F238E27FC236}">
                <a16:creationId xmlns:a16="http://schemas.microsoft.com/office/drawing/2014/main" id="{F6B41587-0514-481F-ADEA-FBE0CDE8858A}"/>
              </a:ext>
            </a:extLst>
          </p:cNvPr>
          <p:cNvSpPr>
            <a:spLocks noGrp="1"/>
          </p:cNvSpPr>
          <p:nvPr>
            <p:ph idx="1"/>
          </p:nvPr>
        </p:nvSpPr>
        <p:spPr>
          <a:xfrm>
            <a:off x="838200" y="1825625"/>
            <a:ext cx="10878878" cy="4368675"/>
          </a:xfrm>
        </p:spPr>
        <p:txBody>
          <a:bodyPr>
            <a:normAutofit fontScale="92500" lnSpcReduction="10000"/>
          </a:bodyPr>
          <a:lstStyle/>
          <a:p>
            <a:pPr marL="0" indent="0" algn="l">
              <a:buNone/>
            </a:pPr>
            <a:r>
              <a:rPr lang="en-US" sz="3600" b="0" i="0" dirty="0">
                <a:solidFill>
                  <a:srgbClr val="1B1E29"/>
                </a:solidFill>
                <a:effectLst/>
                <a:latin typeface="Source Sans Pro" panose="020B0503030403020204" pitchFamily="34" charset="0"/>
              </a:rPr>
              <a:t>First and Second Draw PPP loans made to eligible borrowers qualify for full loan forgiveness if during the 8-to 24-week covered period following loan disbursement:</a:t>
            </a:r>
          </a:p>
          <a:p>
            <a:pPr marL="0" indent="0" algn="l">
              <a:buNone/>
            </a:pPr>
            <a:endParaRPr lang="en-US" sz="3600" b="0" i="0" dirty="0">
              <a:solidFill>
                <a:srgbClr val="1B1E29"/>
              </a:solidFill>
              <a:effectLst/>
              <a:latin typeface="Source Sans Pro" panose="020B0503030403020204" pitchFamily="34" charset="0"/>
            </a:endParaRPr>
          </a:p>
          <a:p>
            <a:pPr lvl="1">
              <a:buFont typeface="Arial" panose="020B0604020202020204" pitchFamily="34" charset="0"/>
              <a:buChar char="•"/>
            </a:pPr>
            <a:r>
              <a:rPr lang="en-US" sz="3600" b="0" i="0" dirty="0">
                <a:solidFill>
                  <a:srgbClr val="1B1E29"/>
                </a:solidFill>
                <a:effectLst/>
                <a:latin typeface="Source Sans Pro" panose="020B0503030403020204" pitchFamily="34" charset="0"/>
              </a:rPr>
              <a:t>Employee and compensation levels are maintained</a:t>
            </a:r>
          </a:p>
          <a:p>
            <a:pPr lvl="1">
              <a:buFont typeface="Arial" panose="020B0604020202020204" pitchFamily="34" charset="0"/>
              <a:buChar char="•"/>
            </a:pPr>
            <a:r>
              <a:rPr lang="en-US" sz="3600" b="0" i="0" dirty="0">
                <a:solidFill>
                  <a:srgbClr val="1B1E29"/>
                </a:solidFill>
                <a:effectLst/>
                <a:latin typeface="Source Sans Pro" panose="020B0503030403020204" pitchFamily="34" charset="0"/>
              </a:rPr>
              <a:t>The loan proceeds are spent on payroll costs and other eligible expenses</a:t>
            </a:r>
          </a:p>
          <a:p>
            <a:pPr lvl="1">
              <a:buFont typeface="Arial" panose="020B0604020202020204" pitchFamily="34" charset="0"/>
              <a:buChar char="•"/>
            </a:pPr>
            <a:r>
              <a:rPr lang="en-US" sz="3600" b="1" i="0" dirty="0">
                <a:solidFill>
                  <a:srgbClr val="1B1E29"/>
                </a:solidFill>
                <a:effectLst/>
                <a:latin typeface="Source Sans Pro" panose="020B0503030403020204" pitchFamily="34" charset="0"/>
              </a:rPr>
              <a:t>At least 60% of the proceeds are spent on payroll costs</a:t>
            </a:r>
          </a:p>
          <a:p>
            <a:pPr marL="0" indent="0">
              <a:buNone/>
            </a:pPr>
            <a:endParaRPr lang="en-US" dirty="0"/>
          </a:p>
        </p:txBody>
      </p:sp>
      <p:sp>
        <p:nvSpPr>
          <p:cNvPr id="4" name="Slide Number Placeholder 3">
            <a:extLst>
              <a:ext uri="{FF2B5EF4-FFF2-40B4-BE49-F238E27FC236}">
                <a16:creationId xmlns:a16="http://schemas.microsoft.com/office/drawing/2014/main" id="{044EA050-08A8-4E8E-9959-61876D64562F}"/>
              </a:ext>
            </a:extLst>
          </p:cNvPr>
          <p:cNvSpPr>
            <a:spLocks noGrp="1"/>
          </p:cNvSpPr>
          <p:nvPr>
            <p:ph type="sldNum" sz="quarter" idx="12"/>
          </p:nvPr>
        </p:nvSpPr>
        <p:spPr/>
        <p:txBody>
          <a:bodyPr/>
          <a:lstStyle/>
          <a:p>
            <a:fld id="{B1AB44B9-F1EC-4F4B-88D4-413245C9CD3E}" type="slidenum">
              <a:rPr lang="en-US" smtClean="0"/>
              <a:t>18</a:t>
            </a:fld>
            <a:endParaRPr lang="en-US"/>
          </a:p>
        </p:txBody>
      </p:sp>
    </p:spTree>
    <p:extLst>
      <p:ext uri="{BB962C8B-B14F-4D97-AF65-F5344CB8AC3E}">
        <p14:creationId xmlns:p14="http://schemas.microsoft.com/office/powerpoint/2010/main" val="3370030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8A700-6C23-451A-AA6E-11AEE4EC5792}"/>
              </a:ext>
            </a:extLst>
          </p:cNvPr>
          <p:cNvSpPr>
            <a:spLocks noGrp="1"/>
          </p:cNvSpPr>
          <p:nvPr>
            <p:ph type="title"/>
          </p:nvPr>
        </p:nvSpPr>
        <p:spPr>
          <a:xfrm>
            <a:off x="838200" y="955952"/>
            <a:ext cx="10967013" cy="598904"/>
          </a:xfrm>
        </p:spPr>
        <p:txBody>
          <a:bodyPr>
            <a:noAutofit/>
          </a:bodyPr>
          <a:lstStyle/>
          <a:p>
            <a:r>
              <a:rPr lang="en-US" sz="5400" dirty="0">
                <a:solidFill>
                  <a:srgbClr val="002E6D"/>
                </a:solidFill>
                <a:latin typeface="Source Sans Pro" panose="020B0503030403020204" pitchFamily="34" charset="0"/>
              </a:rPr>
              <a:t>W</a:t>
            </a:r>
            <a:r>
              <a:rPr lang="en-US" sz="5400" i="0" dirty="0">
                <a:solidFill>
                  <a:srgbClr val="002E6D"/>
                </a:solidFill>
                <a:effectLst/>
                <a:latin typeface="Source Sans Pro" panose="020B0503030403020204" pitchFamily="34" charset="0"/>
              </a:rPr>
              <a:t>hen to Apply for Loan </a:t>
            </a:r>
            <a:r>
              <a:rPr lang="en-US" sz="5400" dirty="0">
                <a:solidFill>
                  <a:srgbClr val="002E6D"/>
                </a:solidFill>
                <a:latin typeface="Source Sans Pro" panose="020B0503030403020204" pitchFamily="34" charset="0"/>
              </a:rPr>
              <a:t>F</a:t>
            </a:r>
            <a:r>
              <a:rPr lang="en-US" sz="5400" i="0" dirty="0">
                <a:solidFill>
                  <a:srgbClr val="002E6D"/>
                </a:solidFill>
                <a:effectLst/>
                <a:latin typeface="Source Sans Pro" panose="020B0503030403020204" pitchFamily="34" charset="0"/>
              </a:rPr>
              <a:t>orgiveness</a:t>
            </a:r>
            <a:br>
              <a:rPr lang="en-US" sz="5400" i="0" dirty="0">
                <a:solidFill>
                  <a:srgbClr val="002E6D"/>
                </a:solidFill>
                <a:effectLst/>
                <a:latin typeface="Source Sans Pro" panose="020B0503030403020204" pitchFamily="34" charset="0"/>
              </a:rPr>
            </a:br>
            <a:endParaRPr lang="en-US" sz="5400" dirty="0"/>
          </a:p>
        </p:txBody>
      </p:sp>
      <p:sp>
        <p:nvSpPr>
          <p:cNvPr id="3" name="Content Placeholder 2">
            <a:extLst>
              <a:ext uri="{FF2B5EF4-FFF2-40B4-BE49-F238E27FC236}">
                <a16:creationId xmlns:a16="http://schemas.microsoft.com/office/drawing/2014/main" id="{2E385CFF-B698-46C1-8402-C8D6F7665D52}"/>
              </a:ext>
            </a:extLst>
          </p:cNvPr>
          <p:cNvSpPr>
            <a:spLocks noGrp="1"/>
          </p:cNvSpPr>
          <p:nvPr>
            <p:ph idx="1"/>
          </p:nvPr>
        </p:nvSpPr>
        <p:spPr>
          <a:xfrm>
            <a:off x="721242" y="2352800"/>
            <a:ext cx="10515600" cy="4206625"/>
          </a:xfrm>
        </p:spPr>
        <p:txBody>
          <a:bodyPr>
            <a:normAutofit fontScale="92500"/>
          </a:bodyPr>
          <a:lstStyle/>
          <a:p>
            <a:r>
              <a:rPr lang="en-US" sz="3600" b="0" i="0" dirty="0">
                <a:solidFill>
                  <a:srgbClr val="1B1E29"/>
                </a:solidFill>
                <a:effectLst/>
                <a:latin typeface="Source Sans Pro" panose="020B0503030403020204" pitchFamily="34" charset="0"/>
              </a:rPr>
              <a:t>A borrower can apply for forgiveness once all loan proceeds for which the borrower is requesting forgiveness have been used</a:t>
            </a:r>
          </a:p>
          <a:p>
            <a:pPr marL="0" indent="0">
              <a:buNone/>
            </a:pPr>
            <a:endParaRPr lang="en-US" sz="3600" b="0" i="0" dirty="0">
              <a:solidFill>
                <a:srgbClr val="1B1E29"/>
              </a:solidFill>
              <a:effectLst/>
              <a:latin typeface="Source Sans Pro" panose="020B0503030403020204" pitchFamily="34" charset="0"/>
            </a:endParaRPr>
          </a:p>
          <a:p>
            <a:r>
              <a:rPr lang="en-US" sz="3600" b="0" i="0" dirty="0">
                <a:solidFill>
                  <a:srgbClr val="1B1E29"/>
                </a:solidFill>
                <a:effectLst/>
                <a:latin typeface="Source Sans Pro" panose="020B0503030403020204" pitchFamily="34" charset="0"/>
              </a:rPr>
              <a:t>If borrowers do not apply for forgiveness within 10 months after the last day of the covered period, then PPP loan payments are no longer deferred, and borrowers will begin making loan payments to their PPP lender</a:t>
            </a:r>
            <a:endParaRPr lang="en-US" sz="3600" dirty="0"/>
          </a:p>
        </p:txBody>
      </p:sp>
      <p:sp>
        <p:nvSpPr>
          <p:cNvPr id="4" name="Slide Number Placeholder 3">
            <a:extLst>
              <a:ext uri="{FF2B5EF4-FFF2-40B4-BE49-F238E27FC236}">
                <a16:creationId xmlns:a16="http://schemas.microsoft.com/office/drawing/2014/main" id="{0B438A1F-A774-49C7-B005-15A92502F9D1}"/>
              </a:ext>
            </a:extLst>
          </p:cNvPr>
          <p:cNvSpPr>
            <a:spLocks noGrp="1"/>
          </p:cNvSpPr>
          <p:nvPr>
            <p:ph type="sldNum" sz="quarter" idx="12"/>
          </p:nvPr>
        </p:nvSpPr>
        <p:spPr/>
        <p:txBody>
          <a:bodyPr/>
          <a:lstStyle/>
          <a:p>
            <a:fld id="{B1AB44B9-F1EC-4F4B-88D4-413245C9CD3E}" type="slidenum">
              <a:rPr lang="en-US" smtClean="0"/>
              <a:t>19</a:t>
            </a:fld>
            <a:endParaRPr lang="en-US"/>
          </a:p>
        </p:txBody>
      </p:sp>
    </p:spTree>
    <p:extLst>
      <p:ext uri="{BB962C8B-B14F-4D97-AF65-F5344CB8AC3E}">
        <p14:creationId xmlns:p14="http://schemas.microsoft.com/office/powerpoint/2010/main" val="446831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624D1-E64C-4DEF-B196-D1A576B786F8}"/>
              </a:ext>
            </a:extLst>
          </p:cNvPr>
          <p:cNvSpPr>
            <a:spLocks noGrp="1"/>
          </p:cNvSpPr>
          <p:nvPr>
            <p:ph type="ctrTitle"/>
          </p:nvPr>
        </p:nvSpPr>
        <p:spPr>
          <a:xfrm>
            <a:off x="1219200" y="2459647"/>
            <a:ext cx="9753600" cy="3440097"/>
          </a:xfrm>
        </p:spPr>
        <p:txBody>
          <a:bodyPr>
            <a:normAutofit fontScale="90000"/>
          </a:bodyPr>
          <a:lstStyle/>
          <a:p>
            <a:br>
              <a:rPr lang="en-US" dirty="0"/>
            </a:br>
            <a:br>
              <a:rPr lang="en-US" dirty="0"/>
            </a:br>
            <a:br>
              <a:rPr lang="en-US" dirty="0"/>
            </a:br>
            <a:br>
              <a:rPr lang="en-US" dirty="0"/>
            </a:br>
            <a:br>
              <a:rPr lang="en-US" dirty="0"/>
            </a:br>
            <a:r>
              <a:rPr lang="en-US" sz="10700" dirty="0"/>
              <a:t>SBA RESOURCES </a:t>
            </a:r>
            <a:br>
              <a:rPr lang="en-US" sz="10700" dirty="0"/>
            </a:br>
            <a:r>
              <a:rPr lang="en-US" sz="8900" dirty="0">
                <a:latin typeface="Source Sans Pro" panose="020B0503030403020204" pitchFamily="34" charset="0"/>
                <a:ea typeface="Source Sans Pro" panose="020B0503030403020204" pitchFamily="34" charset="0"/>
                <a:cs typeface="Arial" panose="020B0604020202020204" pitchFamily="34" charset="0"/>
              </a:rPr>
              <a:t>2021 SBA COVID-19</a:t>
            </a:r>
            <a:br>
              <a:rPr lang="en-US" dirty="0"/>
            </a:br>
            <a:r>
              <a:rPr lang="en-US" sz="6000" dirty="0"/>
              <a:t>&amp;</a:t>
            </a:r>
            <a:br>
              <a:rPr lang="en-US" dirty="0"/>
            </a:br>
            <a:r>
              <a:rPr lang="en-US" dirty="0"/>
              <a:t> Paycheck Protection Program Forgiveness</a:t>
            </a:r>
          </a:p>
        </p:txBody>
      </p:sp>
      <p:sp>
        <p:nvSpPr>
          <p:cNvPr id="6" name="Text Placeholder 5">
            <a:extLst>
              <a:ext uri="{FF2B5EF4-FFF2-40B4-BE49-F238E27FC236}">
                <a16:creationId xmlns:a16="http://schemas.microsoft.com/office/drawing/2014/main" id="{C5C810BC-7006-4BA5-97AA-F14BCE222B27}"/>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684636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AEFA0-A104-4089-A072-B449B050B7BC}"/>
              </a:ext>
            </a:extLst>
          </p:cNvPr>
          <p:cNvSpPr>
            <a:spLocks noGrp="1"/>
          </p:cNvSpPr>
          <p:nvPr>
            <p:ph type="title"/>
          </p:nvPr>
        </p:nvSpPr>
        <p:spPr>
          <a:xfrm>
            <a:off x="489099" y="530649"/>
            <a:ext cx="11493794" cy="1042969"/>
          </a:xfrm>
        </p:spPr>
        <p:txBody>
          <a:bodyPr>
            <a:normAutofit/>
          </a:bodyPr>
          <a:lstStyle/>
          <a:p>
            <a:r>
              <a:rPr lang="en-US" sz="6000" dirty="0"/>
              <a:t>How to Apply for Loan Forgiveness</a:t>
            </a:r>
          </a:p>
        </p:txBody>
      </p:sp>
      <p:sp>
        <p:nvSpPr>
          <p:cNvPr id="3" name="Content Placeholder 2">
            <a:extLst>
              <a:ext uri="{FF2B5EF4-FFF2-40B4-BE49-F238E27FC236}">
                <a16:creationId xmlns:a16="http://schemas.microsoft.com/office/drawing/2014/main" id="{E266B8EF-0FB9-4AB9-94E9-B62B1DEEB906}"/>
              </a:ext>
            </a:extLst>
          </p:cNvPr>
          <p:cNvSpPr>
            <a:spLocks noGrp="1"/>
          </p:cNvSpPr>
          <p:nvPr>
            <p:ph idx="1"/>
          </p:nvPr>
        </p:nvSpPr>
        <p:spPr>
          <a:xfrm>
            <a:off x="978196" y="2802426"/>
            <a:ext cx="10515600" cy="4206625"/>
          </a:xfrm>
        </p:spPr>
        <p:txBody>
          <a:bodyPr/>
          <a:lstStyle/>
          <a:p>
            <a:pPr algn="l"/>
            <a:r>
              <a:rPr lang="en-US" b="0" i="0" dirty="0">
                <a:solidFill>
                  <a:srgbClr val="1B1E29"/>
                </a:solidFill>
                <a:effectLst/>
                <a:latin typeface="Source Sans Pro" panose="020B0503030403020204" pitchFamily="34" charset="0"/>
              </a:rPr>
              <a:t>Your lender can provide you with either the SBA Form 3508, SBA Form 3508EZ, SBA Form 3508S, or a lender equivalent</a:t>
            </a:r>
          </a:p>
          <a:p>
            <a:pPr marL="0" indent="0" algn="l">
              <a:buNone/>
            </a:pPr>
            <a:endParaRPr lang="en-US" b="0" i="0" dirty="0">
              <a:solidFill>
                <a:srgbClr val="1B1E29"/>
              </a:solidFill>
              <a:effectLst/>
              <a:latin typeface="Source Sans Pro" panose="020B0503030403020204" pitchFamily="34" charset="0"/>
            </a:endParaRPr>
          </a:p>
          <a:p>
            <a:pPr algn="l"/>
            <a:r>
              <a:rPr lang="en-US" b="0" i="0" dirty="0">
                <a:solidFill>
                  <a:srgbClr val="1B1E29"/>
                </a:solidFill>
                <a:effectLst/>
                <a:latin typeface="Source Sans Pro" panose="020B0503030403020204" pitchFamily="34" charset="0"/>
              </a:rPr>
              <a:t>The 3508EZ and the 3508S are shortened versions of the application for borrowers who meet specific requirements </a:t>
            </a:r>
          </a:p>
          <a:p>
            <a:pPr marL="0" indent="0" algn="l">
              <a:buNone/>
            </a:pPr>
            <a:endParaRPr lang="en-US" dirty="0">
              <a:solidFill>
                <a:srgbClr val="1B1E29"/>
              </a:solidFill>
              <a:latin typeface="Source Sans Pro" panose="020B0503030403020204" pitchFamily="34" charset="0"/>
            </a:endParaRPr>
          </a:p>
          <a:p>
            <a:pPr marL="0" indent="0" algn="l">
              <a:buNone/>
            </a:pPr>
            <a:r>
              <a:rPr lang="en-US" b="0" i="1" dirty="0">
                <a:solidFill>
                  <a:srgbClr val="1B1E29"/>
                </a:solidFill>
                <a:effectLst/>
                <a:latin typeface="Source Sans Pro" panose="020B0503030403020204" pitchFamily="34" charset="0"/>
              </a:rPr>
              <a:t>Your lender can provide further guidance on how to submit the application</a:t>
            </a:r>
          </a:p>
          <a:p>
            <a:endParaRPr lang="en-US" dirty="0"/>
          </a:p>
        </p:txBody>
      </p:sp>
      <p:sp>
        <p:nvSpPr>
          <p:cNvPr id="4" name="Slide Number Placeholder 3">
            <a:extLst>
              <a:ext uri="{FF2B5EF4-FFF2-40B4-BE49-F238E27FC236}">
                <a16:creationId xmlns:a16="http://schemas.microsoft.com/office/drawing/2014/main" id="{C8ABF96E-0920-4B73-9439-57873F7F9496}"/>
              </a:ext>
            </a:extLst>
          </p:cNvPr>
          <p:cNvSpPr>
            <a:spLocks noGrp="1"/>
          </p:cNvSpPr>
          <p:nvPr>
            <p:ph type="sldNum" sz="quarter" idx="12"/>
          </p:nvPr>
        </p:nvSpPr>
        <p:spPr/>
        <p:txBody>
          <a:bodyPr/>
          <a:lstStyle/>
          <a:p>
            <a:fld id="{B1AB44B9-F1EC-4F4B-88D4-413245C9CD3E}" type="slidenum">
              <a:rPr lang="en-US" smtClean="0"/>
              <a:t>20</a:t>
            </a:fld>
            <a:endParaRPr lang="en-US"/>
          </a:p>
        </p:txBody>
      </p:sp>
      <p:sp>
        <p:nvSpPr>
          <p:cNvPr id="5" name="Subtitle 4">
            <a:extLst>
              <a:ext uri="{FF2B5EF4-FFF2-40B4-BE49-F238E27FC236}">
                <a16:creationId xmlns:a16="http://schemas.microsoft.com/office/drawing/2014/main" id="{F9CC914E-C2E0-4BAA-AB4E-BFA97C4D1BDD}"/>
              </a:ext>
            </a:extLst>
          </p:cNvPr>
          <p:cNvSpPr>
            <a:spLocks noGrp="1"/>
          </p:cNvSpPr>
          <p:nvPr>
            <p:ph type="subTitle" idx="13"/>
          </p:nvPr>
        </p:nvSpPr>
        <p:spPr>
          <a:xfrm>
            <a:off x="1152745" y="1825625"/>
            <a:ext cx="10515600" cy="696071"/>
          </a:xfrm>
        </p:spPr>
        <p:txBody>
          <a:bodyPr>
            <a:normAutofit fontScale="85000" lnSpcReduction="10000"/>
          </a:bodyPr>
          <a:lstStyle/>
          <a:p>
            <a:pPr algn="l"/>
            <a:r>
              <a:rPr lang="en-US" sz="3600" b="1" i="0" dirty="0">
                <a:solidFill>
                  <a:srgbClr val="1B1E29"/>
                </a:solidFill>
                <a:effectLst/>
                <a:latin typeface="Source Sans Pro" panose="020B0503030403020204" pitchFamily="34" charset="0"/>
              </a:rPr>
              <a:t>1) Contact your PPP lender and complete the correct form:</a:t>
            </a:r>
            <a:endParaRPr lang="en-US" sz="3600" b="0" i="0" dirty="0">
              <a:solidFill>
                <a:srgbClr val="1B1E29"/>
              </a:solidFill>
              <a:effectLst/>
              <a:latin typeface="Source Sans Pro" panose="020B0503030403020204" pitchFamily="34" charset="0"/>
            </a:endParaRPr>
          </a:p>
          <a:p>
            <a:pPr algn="l"/>
            <a:endParaRPr lang="en-US" dirty="0"/>
          </a:p>
        </p:txBody>
      </p:sp>
    </p:spTree>
    <p:extLst>
      <p:ext uri="{BB962C8B-B14F-4D97-AF65-F5344CB8AC3E}">
        <p14:creationId xmlns:p14="http://schemas.microsoft.com/office/powerpoint/2010/main" val="2382835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60A25-8E5B-4FEF-B92F-220868C2448E}"/>
              </a:ext>
            </a:extLst>
          </p:cNvPr>
          <p:cNvSpPr>
            <a:spLocks noGrp="1"/>
          </p:cNvSpPr>
          <p:nvPr>
            <p:ph type="title"/>
          </p:nvPr>
        </p:nvSpPr>
        <p:spPr/>
        <p:txBody>
          <a:bodyPr/>
          <a:lstStyle/>
          <a:p>
            <a:r>
              <a:rPr lang="en-US" dirty="0"/>
              <a:t>How to Apply for Loan Forgiveness</a:t>
            </a:r>
          </a:p>
        </p:txBody>
      </p:sp>
      <p:sp>
        <p:nvSpPr>
          <p:cNvPr id="3" name="Content Placeholder 2">
            <a:extLst>
              <a:ext uri="{FF2B5EF4-FFF2-40B4-BE49-F238E27FC236}">
                <a16:creationId xmlns:a16="http://schemas.microsoft.com/office/drawing/2014/main" id="{CBFB1271-CBBB-4C22-833F-12A26FEEDE59}"/>
              </a:ext>
            </a:extLst>
          </p:cNvPr>
          <p:cNvSpPr>
            <a:spLocks noGrp="1"/>
          </p:cNvSpPr>
          <p:nvPr>
            <p:ph idx="1"/>
          </p:nvPr>
        </p:nvSpPr>
        <p:spPr>
          <a:xfrm>
            <a:off x="499729" y="1825625"/>
            <a:ext cx="11305483" cy="4733800"/>
          </a:xfrm>
        </p:spPr>
        <p:txBody>
          <a:bodyPr>
            <a:normAutofit lnSpcReduction="10000"/>
          </a:bodyPr>
          <a:lstStyle/>
          <a:p>
            <a:pPr algn="l"/>
            <a:r>
              <a:rPr lang="en-US" sz="2200" b="1" i="0" dirty="0">
                <a:solidFill>
                  <a:srgbClr val="1B1E29"/>
                </a:solidFill>
                <a:effectLst/>
                <a:latin typeface="Source Sans Pro" panose="020B0503030403020204" pitchFamily="34" charset="0"/>
              </a:rPr>
              <a:t>PAYROLL </a:t>
            </a:r>
            <a:r>
              <a:rPr lang="en-US" sz="2200" b="0" i="1" dirty="0">
                <a:solidFill>
                  <a:srgbClr val="1B1E29"/>
                </a:solidFill>
                <a:effectLst/>
                <a:latin typeface="Source Sans Pro" panose="020B0503030403020204" pitchFamily="34" charset="0"/>
              </a:rPr>
              <a:t>(provide documentation for all payroll periods that overlapped with Covered Period):</a:t>
            </a:r>
          </a:p>
          <a:p>
            <a:pPr marL="0" indent="0" algn="l">
              <a:buNone/>
            </a:pPr>
            <a:endParaRPr lang="en-US" sz="2200" b="0" i="0" dirty="0">
              <a:solidFill>
                <a:srgbClr val="1B1E29"/>
              </a:solidFill>
              <a:effectLst/>
              <a:latin typeface="Source Sans Pro" panose="020B0503030403020204" pitchFamily="34" charset="0"/>
            </a:endParaRPr>
          </a:p>
          <a:p>
            <a:pPr lvl="1">
              <a:buFont typeface="Arial" panose="020B0604020202020204" pitchFamily="34" charset="0"/>
              <a:buChar char="•"/>
            </a:pPr>
            <a:r>
              <a:rPr lang="en-US" sz="2200" b="0" i="0" dirty="0">
                <a:solidFill>
                  <a:srgbClr val="1B1E29"/>
                </a:solidFill>
                <a:effectLst/>
                <a:latin typeface="Source Sans Pro" panose="020B0503030403020204" pitchFamily="34" charset="0"/>
              </a:rPr>
              <a:t>Bank account statements or third-party payroll service provider reports documenting the amount of cash compensation paid to employees</a:t>
            </a:r>
          </a:p>
          <a:p>
            <a:pPr lvl="1">
              <a:buFont typeface="Arial" panose="020B0604020202020204" pitchFamily="34" charset="0"/>
              <a:buChar char="•"/>
            </a:pPr>
            <a:r>
              <a:rPr lang="en-US" sz="2200" b="0" i="0" dirty="0">
                <a:solidFill>
                  <a:srgbClr val="1B1E29"/>
                </a:solidFill>
                <a:effectLst/>
                <a:latin typeface="Source Sans Pro" panose="020B0503030403020204" pitchFamily="34" charset="0"/>
              </a:rPr>
              <a:t>Tax forms (or equivalent third-party payroll service provider reports) for the periods that overlap with the Covered Period:</a:t>
            </a:r>
          </a:p>
          <a:p>
            <a:pPr marL="1200150" lvl="2" indent="-285750">
              <a:buFont typeface="Arial" panose="020B0604020202020204" pitchFamily="34" charset="0"/>
              <a:buChar char="•"/>
            </a:pPr>
            <a:r>
              <a:rPr lang="en-US" sz="2200" b="0" i="0" dirty="0">
                <a:solidFill>
                  <a:srgbClr val="1B1E29"/>
                </a:solidFill>
                <a:effectLst/>
                <a:latin typeface="Source Sans Pro" panose="020B0503030403020204" pitchFamily="34" charset="0"/>
              </a:rPr>
              <a:t>Payroll tax filings reported, or that will be reported, to the IRS (typically, Form 941); and</a:t>
            </a:r>
          </a:p>
          <a:p>
            <a:pPr marL="1200150" lvl="2" indent="-285750">
              <a:buFont typeface="Arial" panose="020B0604020202020204" pitchFamily="34" charset="0"/>
              <a:buChar char="•"/>
            </a:pPr>
            <a:r>
              <a:rPr lang="en-US" sz="2200" b="0" i="0" dirty="0">
                <a:solidFill>
                  <a:srgbClr val="1B1E29"/>
                </a:solidFill>
                <a:effectLst/>
                <a:latin typeface="Source Sans Pro" panose="020B0503030403020204" pitchFamily="34" charset="0"/>
              </a:rPr>
              <a:t>State quarterly business and individual employee wage reporting and unemployment insurance tax filings reported, or that will be reported, to the relevant state</a:t>
            </a:r>
          </a:p>
          <a:p>
            <a:pPr lvl="1">
              <a:buFont typeface="Arial" panose="020B0604020202020204" pitchFamily="34" charset="0"/>
              <a:buChar char="•"/>
            </a:pPr>
            <a:r>
              <a:rPr lang="en-US" sz="2200" b="0" i="0" dirty="0">
                <a:solidFill>
                  <a:srgbClr val="1B1E29"/>
                </a:solidFill>
                <a:effectLst/>
                <a:latin typeface="Source Sans Pro" panose="020B0503030403020204" pitchFamily="34" charset="0"/>
              </a:rPr>
              <a:t>Payment receipts, cancelled checks, or account statements documenting the amount of any employer contributions to employee health insurance and retirement plans that the borrower included in the forgiveness amount</a:t>
            </a:r>
          </a:p>
          <a:p>
            <a:endParaRPr lang="en-US" dirty="0"/>
          </a:p>
        </p:txBody>
      </p:sp>
      <p:sp>
        <p:nvSpPr>
          <p:cNvPr id="4" name="Slide Number Placeholder 3">
            <a:extLst>
              <a:ext uri="{FF2B5EF4-FFF2-40B4-BE49-F238E27FC236}">
                <a16:creationId xmlns:a16="http://schemas.microsoft.com/office/drawing/2014/main" id="{CB11DB07-65F2-43CC-8563-67661DA98B8D}"/>
              </a:ext>
            </a:extLst>
          </p:cNvPr>
          <p:cNvSpPr>
            <a:spLocks noGrp="1"/>
          </p:cNvSpPr>
          <p:nvPr>
            <p:ph type="sldNum" sz="quarter" idx="12"/>
          </p:nvPr>
        </p:nvSpPr>
        <p:spPr/>
        <p:txBody>
          <a:bodyPr/>
          <a:lstStyle/>
          <a:p>
            <a:fld id="{B1AB44B9-F1EC-4F4B-88D4-413245C9CD3E}" type="slidenum">
              <a:rPr lang="en-US" smtClean="0"/>
              <a:t>21</a:t>
            </a:fld>
            <a:endParaRPr lang="en-US"/>
          </a:p>
        </p:txBody>
      </p:sp>
      <p:sp>
        <p:nvSpPr>
          <p:cNvPr id="5" name="Subtitle 4">
            <a:extLst>
              <a:ext uri="{FF2B5EF4-FFF2-40B4-BE49-F238E27FC236}">
                <a16:creationId xmlns:a16="http://schemas.microsoft.com/office/drawing/2014/main" id="{B8615291-F84F-4532-A1C0-131D2068F26E}"/>
              </a:ext>
            </a:extLst>
          </p:cNvPr>
          <p:cNvSpPr>
            <a:spLocks noGrp="1"/>
          </p:cNvSpPr>
          <p:nvPr>
            <p:ph type="subTitle" idx="13"/>
          </p:nvPr>
        </p:nvSpPr>
        <p:spPr/>
        <p:txBody>
          <a:bodyPr/>
          <a:lstStyle/>
          <a:p>
            <a:r>
              <a:rPr lang="en-US" sz="4000" b="1" i="0" dirty="0">
                <a:solidFill>
                  <a:srgbClr val="1B1E29"/>
                </a:solidFill>
                <a:effectLst/>
                <a:latin typeface="Source Sans Pro" panose="020B0503030403020204" pitchFamily="34" charset="0"/>
              </a:rPr>
              <a:t>2) Compile your documentation</a:t>
            </a:r>
            <a:endParaRPr lang="en-US" sz="4000" b="0" i="0" dirty="0">
              <a:solidFill>
                <a:srgbClr val="1B1E29"/>
              </a:solidFill>
              <a:effectLst/>
              <a:latin typeface="Source Sans Pro" panose="020B0503030403020204" pitchFamily="34" charset="0"/>
            </a:endParaRPr>
          </a:p>
          <a:p>
            <a:endParaRPr lang="en-US" dirty="0"/>
          </a:p>
        </p:txBody>
      </p:sp>
    </p:spTree>
    <p:extLst>
      <p:ext uri="{BB962C8B-B14F-4D97-AF65-F5344CB8AC3E}">
        <p14:creationId xmlns:p14="http://schemas.microsoft.com/office/powerpoint/2010/main" val="1788331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7DC89-7649-4380-A837-6D24F5EAA4E2}"/>
              </a:ext>
            </a:extLst>
          </p:cNvPr>
          <p:cNvSpPr>
            <a:spLocks noGrp="1"/>
          </p:cNvSpPr>
          <p:nvPr>
            <p:ph type="title"/>
          </p:nvPr>
        </p:nvSpPr>
        <p:spPr/>
        <p:txBody>
          <a:bodyPr/>
          <a:lstStyle/>
          <a:p>
            <a:r>
              <a:rPr lang="fr-FR" sz="3600" dirty="0">
                <a:latin typeface="Helvetica" panose="020B0604020202020204" pitchFamily="34" charset="0"/>
                <a:cs typeface="Helvetica" panose="020B0604020202020204" pitchFamily="34" charset="0"/>
              </a:rPr>
              <a:t>PPP Loan Forgiveness</a:t>
            </a:r>
            <a:endParaRPr lang="en-US" dirty="0"/>
          </a:p>
        </p:txBody>
      </p:sp>
      <p:sp>
        <p:nvSpPr>
          <p:cNvPr id="3" name="Content Placeholder 2">
            <a:extLst>
              <a:ext uri="{FF2B5EF4-FFF2-40B4-BE49-F238E27FC236}">
                <a16:creationId xmlns:a16="http://schemas.microsoft.com/office/drawing/2014/main" id="{5843C143-7F6F-4566-B202-45145092182C}"/>
              </a:ext>
            </a:extLst>
          </p:cNvPr>
          <p:cNvSpPr>
            <a:spLocks noGrp="1"/>
          </p:cNvSpPr>
          <p:nvPr>
            <p:ph idx="1"/>
          </p:nvPr>
        </p:nvSpPr>
        <p:spPr>
          <a:xfrm>
            <a:off x="933893" y="2170237"/>
            <a:ext cx="10515600" cy="4206625"/>
          </a:xfrm>
        </p:spPr>
        <p:txBody>
          <a:bodyPr>
            <a:normAutofit fontScale="92500" lnSpcReduction="20000"/>
          </a:bodyPr>
          <a:lstStyle/>
          <a:p>
            <a:pPr marL="0" indent="0">
              <a:buNone/>
            </a:pPr>
            <a:r>
              <a:rPr lang="en-US" sz="3500" b="1" i="0" dirty="0">
                <a:solidFill>
                  <a:srgbClr val="333333"/>
                </a:solidFill>
                <a:effectLst/>
                <a:latin typeface="+mn-lt"/>
              </a:rPr>
              <a:t>For borrowers that are individuals with self-employment income who file a form 1040, Schedule C or F, what amounts are eligible for forgiveness? </a:t>
            </a:r>
          </a:p>
          <a:p>
            <a:pPr marL="0" indent="0">
              <a:buNone/>
            </a:pPr>
            <a:endParaRPr lang="en-US" sz="3200" b="1" i="0" dirty="0">
              <a:solidFill>
                <a:srgbClr val="333333"/>
              </a:solidFill>
              <a:effectLst/>
              <a:latin typeface="+mn-lt"/>
            </a:endParaRPr>
          </a:p>
          <a:p>
            <a:r>
              <a:rPr lang="en-US" sz="3200" b="0" i="0" dirty="0">
                <a:solidFill>
                  <a:srgbClr val="333333"/>
                </a:solidFill>
                <a:effectLst/>
                <a:latin typeface="+mn-lt"/>
              </a:rPr>
              <a:t>Payroll costs including salary, wages, and tips, up to $100,000 of annualized pay per employee, (maximum per individual is $100,000 prorated for the covered period, </a:t>
            </a:r>
            <a:r>
              <a:rPr lang="en-US" sz="3200" b="0" i="1" dirty="0">
                <a:solidFill>
                  <a:srgbClr val="333333"/>
                </a:solidFill>
                <a:effectLst/>
                <a:latin typeface="+mn-lt"/>
              </a:rPr>
              <a:t>e.g.,</a:t>
            </a:r>
            <a:r>
              <a:rPr lang="en-US" sz="3200" b="0" i="0" dirty="0">
                <a:solidFill>
                  <a:srgbClr val="333333"/>
                </a:solidFill>
                <a:effectLst/>
                <a:latin typeface="+mn-lt"/>
              </a:rPr>
              <a:t> for an 8-week covered period a maximum of $15,385 and for a 24-week covered period a maximum of $46,154)</a:t>
            </a:r>
          </a:p>
          <a:p>
            <a:pPr marL="0" indent="0">
              <a:buNone/>
            </a:pPr>
            <a:endParaRPr lang="en-US" sz="3200" baseline="30000" dirty="0">
              <a:solidFill>
                <a:srgbClr val="333333"/>
              </a:solidFill>
              <a:latin typeface="+mn-lt"/>
            </a:endParaRPr>
          </a:p>
          <a:p>
            <a:r>
              <a:rPr lang="en-US" sz="3200" b="0" i="0" dirty="0">
                <a:solidFill>
                  <a:srgbClr val="333333"/>
                </a:solidFill>
                <a:effectLst/>
                <a:latin typeface="+mn-lt"/>
              </a:rPr>
              <a:t>As well as covered benefits for employees (but not owners)</a:t>
            </a:r>
            <a:endParaRPr lang="en-US" sz="3200" dirty="0">
              <a:latin typeface="+mn-lt"/>
            </a:endParaRPr>
          </a:p>
        </p:txBody>
      </p:sp>
      <p:sp>
        <p:nvSpPr>
          <p:cNvPr id="4" name="Slide Number Placeholder 3">
            <a:extLst>
              <a:ext uri="{FF2B5EF4-FFF2-40B4-BE49-F238E27FC236}">
                <a16:creationId xmlns:a16="http://schemas.microsoft.com/office/drawing/2014/main" id="{8B81886E-70EF-45C3-A6B5-A0B719F28C07}"/>
              </a:ext>
            </a:extLst>
          </p:cNvPr>
          <p:cNvSpPr>
            <a:spLocks noGrp="1"/>
          </p:cNvSpPr>
          <p:nvPr>
            <p:ph type="sldNum" sz="quarter" idx="12"/>
          </p:nvPr>
        </p:nvSpPr>
        <p:spPr/>
        <p:txBody>
          <a:bodyPr/>
          <a:lstStyle/>
          <a:p>
            <a:fld id="{B1AB44B9-F1EC-4F4B-88D4-413245C9CD3E}" type="slidenum">
              <a:rPr lang="en-US" smtClean="0"/>
              <a:t>22</a:t>
            </a:fld>
            <a:endParaRPr lang="en-US"/>
          </a:p>
        </p:txBody>
      </p:sp>
      <p:sp>
        <p:nvSpPr>
          <p:cNvPr id="5" name="Subtitle 4">
            <a:extLst>
              <a:ext uri="{FF2B5EF4-FFF2-40B4-BE49-F238E27FC236}">
                <a16:creationId xmlns:a16="http://schemas.microsoft.com/office/drawing/2014/main" id="{2EE0FE77-05CE-4A07-844A-38B3B50E1884}"/>
              </a:ext>
            </a:extLst>
          </p:cNvPr>
          <p:cNvSpPr>
            <a:spLocks noGrp="1"/>
          </p:cNvSpPr>
          <p:nvPr>
            <p:ph type="subTitle" idx="13"/>
          </p:nvPr>
        </p:nvSpPr>
        <p:spPr/>
        <p:txBody>
          <a:bodyPr>
            <a:normAutofit/>
          </a:bodyPr>
          <a:lstStyle/>
          <a:p>
            <a:r>
              <a:rPr lang="en-US" sz="3600" dirty="0">
                <a:latin typeface="Helvetica" panose="020B0604020202020204" pitchFamily="34" charset="0"/>
                <a:cs typeface="Helvetica" panose="020B0604020202020204" pitchFamily="34" charset="0"/>
              </a:rPr>
              <a:t>What is an eligible expense for forgiveness?</a:t>
            </a:r>
            <a:endParaRPr lang="en-US" sz="3600" dirty="0"/>
          </a:p>
        </p:txBody>
      </p:sp>
    </p:spTree>
    <p:extLst>
      <p:ext uri="{BB962C8B-B14F-4D97-AF65-F5344CB8AC3E}">
        <p14:creationId xmlns:p14="http://schemas.microsoft.com/office/powerpoint/2010/main" val="3272881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3CD22-C45B-4871-BE39-599407BCCB75}"/>
              </a:ext>
            </a:extLst>
          </p:cNvPr>
          <p:cNvSpPr>
            <a:spLocks noGrp="1"/>
          </p:cNvSpPr>
          <p:nvPr>
            <p:ph type="title"/>
          </p:nvPr>
        </p:nvSpPr>
        <p:spPr/>
        <p:txBody>
          <a:bodyPr/>
          <a:lstStyle/>
          <a:p>
            <a:r>
              <a:rPr lang="en-US" dirty="0"/>
              <a:t>How to Apply for Loan Forgiveness</a:t>
            </a:r>
          </a:p>
        </p:txBody>
      </p:sp>
      <p:sp>
        <p:nvSpPr>
          <p:cNvPr id="3" name="Content Placeholder 2">
            <a:extLst>
              <a:ext uri="{FF2B5EF4-FFF2-40B4-BE49-F238E27FC236}">
                <a16:creationId xmlns:a16="http://schemas.microsoft.com/office/drawing/2014/main" id="{963AFA33-228F-41E7-9D4D-F3097EF94B3E}"/>
              </a:ext>
            </a:extLst>
          </p:cNvPr>
          <p:cNvSpPr>
            <a:spLocks noGrp="1"/>
          </p:cNvSpPr>
          <p:nvPr>
            <p:ph idx="1"/>
          </p:nvPr>
        </p:nvSpPr>
        <p:spPr/>
        <p:txBody>
          <a:bodyPr>
            <a:normAutofit fontScale="92500" lnSpcReduction="10000"/>
          </a:bodyPr>
          <a:lstStyle/>
          <a:p>
            <a:pPr algn="l"/>
            <a:r>
              <a:rPr lang="en-US" b="1" i="0" dirty="0">
                <a:solidFill>
                  <a:srgbClr val="1B1E29"/>
                </a:solidFill>
                <a:effectLst/>
                <a:latin typeface="Source Sans Pro" panose="020B0503030403020204" pitchFamily="34" charset="0"/>
              </a:rPr>
              <a:t>Non-payroll </a:t>
            </a:r>
            <a:r>
              <a:rPr lang="en-US" b="0" i="1" dirty="0">
                <a:solidFill>
                  <a:srgbClr val="1B1E29"/>
                </a:solidFill>
                <a:effectLst/>
                <a:latin typeface="Source Sans Pro" panose="020B0503030403020204" pitchFamily="34" charset="0"/>
              </a:rPr>
              <a:t>(for expenses that were incurred or paid during the covered period and showing that obligations or services existed prior to February 15, 2020):</a:t>
            </a:r>
            <a:endParaRPr lang="en-US" b="0" i="0" dirty="0">
              <a:solidFill>
                <a:srgbClr val="1B1E29"/>
              </a:solidFill>
              <a:effectLst/>
              <a:latin typeface="Source Sans Pro" panose="020B0503030403020204" pitchFamily="34" charset="0"/>
            </a:endParaRPr>
          </a:p>
          <a:p>
            <a:pPr lvl="1">
              <a:buFont typeface="Arial" panose="020B0604020202020204" pitchFamily="34" charset="0"/>
              <a:buChar char="•"/>
            </a:pPr>
            <a:r>
              <a:rPr lang="en-US" b="0" i="0" dirty="0">
                <a:solidFill>
                  <a:srgbClr val="1B1E29"/>
                </a:solidFill>
                <a:effectLst/>
                <a:latin typeface="Source Sans Pro" panose="020B0503030403020204" pitchFamily="34" charset="0"/>
              </a:rPr>
              <a:t>Business mortgage interest payments: Copy of lender amortization schedule and receipts verifying payments, or lender account statements</a:t>
            </a:r>
          </a:p>
          <a:p>
            <a:pPr lvl="1">
              <a:buFont typeface="Arial" panose="020B0604020202020204" pitchFamily="34" charset="0"/>
              <a:buChar char="•"/>
            </a:pPr>
            <a:r>
              <a:rPr lang="en-US" b="0" i="0" dirty="0">
                <a:solidFill>
                  <a:srgbClr val="1B1E29"/>
                </a:solidFill>
                <a:effectLst/>
                <a:latin typeface="Source Sans Pro" panose="020B0503030403020204" pitchFamily="34" charset="0"/>
              </a:rPr>
              <a:t>Business rent or lease payments: Copy of current lease agreement and receipts or cancelled checks verifying eligible payments</a:t>
            </a:r>
          </a:p>
          <a:p>
            <a:pPr lvl="1">
              <a:buFont typeface="Arial" panose="020B0604020202020204" pitchFamily="34" charset="0"/>
              <a:buChar char="•"/>
            </a:pPr>
            <a:r>
              <a:rPr lang="en-US" b="0" i="0" dirty="0">
                <a:solidFill>
                  <a:srgbClr val="1B1E29"/>
                </a:solidFill>
                <a:effectLst/>
                <a:latin typeface="Source Sans Pro" panose="020B0503030403020204" pitchFamily="34" charset="0"/>
              </a:rPr>
              <a:t>Business utility payments: Copies of invoices and receipts, cancelled checks or account statements</a:t>
            </a:r>
          </a:p>
          <a:p>
            <a:pPr marL="0" indent="0" algn="l">
              <a:buNone/>
            </a:pPr>
            <a:endParaRPr lang="en-US" b="0" i="0" dirty="0">
              <a:solidFill>
                <a:srgbClr val="1B1E29"/>
              </a:solidFill>
              <a:effectLst/>
              <a:latin typeface="Source Sans Pro" panose="020B0503030403020204" pitchFamily="34" charset="0"/>
            </a:endParaRPr>
          </a:p>
          <a:p>
            <a:pPr marL="0" indent="0" algn="l">
              <a:buNone/>
            </a:pPr>
            <a:r>
              <a:rPr lang="en-US" b="0" i="0" dirty="0">
                <a:solidFill>
                  <a:srgbClr val="1B1E29"/>
                </a:solidFill>
                <a:effectLst/>
                <a:latin typeface="Source Sans Pro" panose="020B0503030403020204" pitchFamily="34" charset="0"/>
              </a:rPr>
              <a:t>This list of documents required to be submitted to your lender is not all-inclusive.</a:t>
            </a:r>
          </a:p>
          <a:p>
            <a:endParaRPr lang="en-US" dirty="0"/>
          </a:p>
        </p:txBody>
      </p:sp>
      <p:sp>
        <p:nvSpPr>
          <p:cNvPr id="4" name="Slide Number Placeholder 3">
            <a:extLst>
              <a:ext uri="{FF2B5EF4-FFF2-40B4-BE49-F238E27FC236}">
                <a16:creationId xmlns:a16="http://schemas.microsoft.com/office/drawing/2014/main" id="{BD26C847-9160-483E-ABD1-0069EEB64C9A}"/>
              </a:ext>
            </a:extLst>
          </p:cNvPr>
          <p:cNvSpPr>
            <a:spLocks noGrp="1"/>
          </p:cNvSpPr>
          <p:nvPr>
            <p:ph type="sldNum" sz="quarter" idx="12"/>
          </p:nvPr>
        </p:nvSpPr>
        <p:spPr/>
        <p:txBody>
          <a:bodyPr/>
          <a:lstStyle/>
          <a:p>
            <a:fld id="{B1AB44B9-F1EC-4F4B-88D4-413245C9CD3E}" type="slidenum">
              <a:rPr lang="en-US" smtClean="0"/>
              <a:t>23</a:t>
            </a:fld>
            <a:endParaRPr lang="en-US"/>
          </a:p>
        </p:txBody>
      </p:sp>
      <p:sp>
        <p:nvSpPr>
          <p:cNvPr id="5" name="Subtitle 4">
            <a:extLst>
              <a:ext uri="{FF2B5EF4-FFF2-40B4-BE49-F238E27FC236}">
                <a16:creationId xmlns:a16="http://schemas.microsoft.com/office/drawing/2014/main" id="{5F700058-62D1-4D7B-A80A-8A5EF5108F35}"/>
              </a:ext>
            </a:extLst>
          </p:cNvPr>
          <p:cNvSpPr>
            <a:spLocks noGrp="1"/>
          </p:cNvSpPr>
          <p:nvPr>
            <p:ph type="subTitle" idx="13"/>
          </p:nvPr>
        </p:nvSpPr>
        <p:spPr/>
        <p:txBody>
          <a:bodyPr/>
          <a:lstStyle/>
          <a:p>
            <a:r>
              <a:rPr lang="en-US" sz="4000" b="1" i="0" dirty="0">
                <a:solidFill>
                  <a:srgbClr val="1B1E29"/>
                </a:solidFill>
                <a:effectLst/>
                <a:latin typeface="Source Sans Pro" panose="020B0503030403020204" pitchFamily="34" charset="0"/>
              </a:rPr>
              <a:t> Compile your documentation:</a:t>
            </a:r>
          </a:p>
          <a:p>
            <a:endParaRPr lang="en-US" dirty="0"/>
          </a:p>
        </p:txBody>
      </p:sp>
    </p:spTree>
    <p:extLst>
      <p:ext uri="{BB962C8B-B14F-4D97-AF65-F5344CB8AC3E}">
        <p14:creationId xmlns:p14="http://schemas.microsoft.com/office/powerpoint/2010/main" val="245502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C1BB3-5C55-49D6-8A1A-D0903EBD3CAB}"/>
              </a:ext>
            </a:extLst>
          </p:cNvPr>
          <p:cNvSpPr>
            <a:spLocks noGrp="1"/>
          </p:cNvSpPr>
          <p:nvPr>
            <p:ph type="title"/>
          </p:nvPr>
        </p:nvSpPr>
        <p:spPr>
          <a:xfrm>
            <a:off x="308345" y="530649"/>
            <a:ext cx="11496868" cy="1294975"/>
          </a:xfrm>
        </p:spPr>
        <p:txBody>
          <a:bodyPr>
            <a:normAutofit/>
          </a:bodyPr>
          <a:lstStyle/>
          <a:p>
            <a:r>
              <a:rPr lang="en-US" sz="4800" dirty="0"/>
              <a:t>How to Apply for Loan Forgiveness</a:t>
            </a:r>
          </a:p>
        </p:txBody>
      </p:sp>
      <p:sp>
        <p:nvSpPr>
          <p:cNvPr id="3" name="Content Placeholder 2">
            <a:extLst>
              <a:ext uri="{FF2B5EF4-FFF2-40B4-BE49-F238E27FC236}">
                <a16:creationId xmlns:a16="http://schemas.microsoft.com/office/drawing/2014/main" id="{9FD6EC16-E0EE-4214-8825-46CAD3F695AA}"/>
              </a:ext>
            </a:extLst>
          </p:cNvPr>
          <p:cNvSpPr>
            <a:spLocks noGrp="1"/>
          </p:cNvSpPr>
          <p:nvPr>
            <p:ph idx="1"/>
          </p:nvPr>
        </p:nvSpPr>
        <p:spPr>
          <a:xfrm>
            <a:off x="946296" y="2698997"/>
            <a:ext cx="10515600" cy="4206625"/>
          </a:xfrm>
        </p:spPr>
        <p:txBody>
          <a:bodyPr/>
          <a:lstStyle/>
          <a:p>
            <a:pPr algn="l"/>
            <a:r>
              <a:rPr lang="en-US" b="0" i="0" dirty="0">
                <a:solidFill>
                  <a:srgbClr val="1B1E29"/>
                </a:solidFill>
                <a:effectLst/>
                <a:latin typeface="Source Sans Pro" panose="020B0503030403020204" pitchFamily="34" charset="0"/>
              </a:rPr>
              <a:t>Complete your loan forgiveness application and submit it to your lender with the re­quired supporting documents and follow up with your lender to submit additional documentation as requested.</a:t>
            </a:r>
          </a:p>
          <a:p>
            <a:pPr algn="l"/>
            <a:endParaRPr lang="en-US" dirty="0">
              <a:solidFill>
                <a:srgbClr val="1B1E29"/>
              </a:solidFill>
              <a:latin typeface="Source Sans Pro" panose="020B0503030403020204" pitchFamily="34" charset="0"/>
            </a:endParaRPr>
          </a:p>
          <a:p>
            <a:r>
              <a:rPr lang="en-US" b="0" i="0" dirty="0">
                <a:solidFill>
                  <a:srgbClr val="1B1E29"/>
                </a:solidFill>
                <a:effectLst/>
                <a:latin typeface="Source Sans Pro" panose="020B0503030403020204" pitchFamily="34" charset="0"/>
              </a:rPr>
              <a:t>Consult your lender for additional guidance and provide requested documentation in a timely manner.</a:t>
            </a:r>
          </a:p>
          <a:p>
            <a:pPr marL="0" indent="0">
              <a:buNone/>
            </a:pPr>
            <a:endParaRPr lang="en-US" dirty="0"/>
          </a:p>
        </p:txBody>
      </p:sp>
      <p:sp>
        <p:nvSpPr>
          <p:cNvPr id="4" name="Slide Number Placeholder 3">
            <a:extLst>
              <a:ext uri="{FF2B5EF4-FFF2-40B4-BE49-F238E27FC236}">
                <a16:creationId xmlns:a16="http://schemas.microsoft.com/office/drawing/2014/main" id="{5E6FE6AE-46A3-4E53-B537-B4F1BA94B06C}"/>
              </a:ext>
            </a:extLst>
          </p:cNvPr>
          <p:cNvSpPr>
            <a:spLocks noGrp="1"/>
          </p:cNvSpPr>
          <p:nvPr>
            <p:ph type="sldNum" sz="quarter" idx="12"/>
          </p:nvPr>
        </p:nvSpPr>
        <p:spPr/>
        <p:txBody>
          <a:bodyPr/>
          <a:lstStyle/>
          <a:p>
            <a:fld id="{B1AB44B9-F1EC-4F4B-88D4-413245C9CD3E}" type="slidenum">
              <a:rPr lang="en-US" smtClean="0"/>
              <a:t>24</a:t>
            </a:fld>
            <a:endParaRPr lang="en-US"/>
          </a:p>
        </p:txBody>
      </p:sp>
      <p:sp>
        <p:nvSpPr>
          <p:cNvPr id="5" name="Subtitle 4">
            <a:extLst>
              <a:ext uri="{FF2B5EF4-FFF2-40B4-BE49-F238E27FC236}">
                <a16:creationId xmlns:a16="http://schemas.microsoft.com/office/drawing/2014/main" id="{F4B816E5-AFA8-4F60-9F2F-8EC0DAD8DAB2}"/>
              </a:ext>
            </a:extLst>
          </p:cNvPr>
          <p:cNvSpPr>
            <a:spLocks noGrp="1"/>
          </p:cNvSpPr>
          <p:nvPr>
            <p:ph type="subTitle" idx="13"/>
          </p:nvPr>
        </p:nvSpPr>
        <p:spPr>
          <a:xfrm>
            <a:off x="-361507" y="1396565"/>
            <a:ext cx="12769701" cy="696071"/>
          </a:xfrm>
        </p:spPr>
        <p:txBody>
          <a:bodyPr>
            <a:normAutofit fontScale="47500" lnSpcReduction="20000"/>
          </a:bodyPr>
          <a:lstStyle/>
          <a:p>
            <a:r>
              <a:rPr lang="en-US" sz="2800" b="1" i="0" dirty="0">
                <a:solidFill>
                  <a:srgbClr val="1B1E29"/>
                </a:solidFill>
                <a:effectLst/>
                <a:latin typeface="Source Sans Pro" panose="020B0503030403020204" pitchFamily="34" charset="0"/>
              </a:rPr>
              <a:t> </a:t>
            </a:r>
            <a:r>
              <a:rPr lang="en-US" sz="5800" b="1" i="0" dirty="0">
                <a:solidFill>
                  <a:srgbClr val="1B1E29"/>
                </a:solidFill>
                <a:effectLst/>
                <a:latin typeface="Source Sans Pro" panose="020B0503030403020204" pitchFamily="34" charset="0"/>
              </a:rPr>
              <a:t>3)Submit the forgiveness form and documentation to your PPP lender</a:t>
            </a:r>
            <a:r>
              <a:rPr lang="en-US" sz="3600" b="1" i="0" dirty="0">
                <a:solidFill>
                  <a:srgbClr val="1B1E29"/>
                </a:solidFill>
                <a:effectLst/>
                <a:latin typeface="Source Sans Pro" panose="020B0503030403020204" pitchFamily="34" charset="0"/>
              </a:rPr>
              <a:t>:</a:t>
            </a:r>
            <a:endParaRPr lang="en-US" sz="3600" b="0" i="0" dirty="0">
              <a:solidFill>
                <a:srgbClr val="1B1E29"/>
              </a:solidFill>
              <a:effectLst/>
              <a:latin typeface="Source Sans Pro" panose="020B0503030403020204" pitchFamily="34" charset="0"/>
            </a:endParaRPr>
          </a:p>
          <a:p>
            <a:endParaRPr lang="en-US" dirty="0"/>
          </a:p>
        </p:txBody>
      </p:sp>
    </p:spTree>
    <p:extLst>
      <p:ext uri="{BB962C8B-B14F-4D97-AF65-F5344CB8AC3E}">
        <p14:creationId xmlns:p14="http://schemas.microsoft.com/office/powerpoint/2010/main" val="2344391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8F8CC-1EE6-4415-88F5-6A5E5E785BEC}"/>
              </a:ext>
            </a:extLst>
          </p:cNvPr>
          <p:cNvSpPr>
            <a:spLocks noGrp="1"/>
          </p:cNvSpPr>
          <p:nvPr>
            <p:ph type="title"/>
          </p:nvPr>
        </p:nvSpPr>
        <p:spPr/>
        <p:txBody>
          <a:bodyPr/>
          <a:lstStyle/>
          <a:p>
            <a:r>
              <a:rPr lang="en-US" dirty="0"/>
              <a:t>How to Apply for Loan Forgiveness</a:t>
            </a:r>
          </a:p>
        </p:txBody>
      </p:sp>
      <p:sp>
        <p:nvSpPr>
          <p:cNvPr id="3" name="Content Placeholder 2">
            <a:extLst>
              <a:ext uri="{FF2B5EF4-FFF2-40B4-BE49-F238E27FC236}">
                <a16:creationId xmlns:a16="http://schemas.microsoft.com/office/drawing/2014/main" id="{80AB9F7E-A8A0-4929-9ABC-525EEC3FD1A8}"/>
              </a:ext>
            </a:extLst>
          </p:cNvPr>
          <p:cNvSpPr>
            <a:spLocks noGrp="1"/>
          </p:cNvSpPr>
          <p:nvPr>
            <p:ph idx="1"/>
          </p:nvPr>
        </p:nvSpPr>
        <p:spPr/>
        <p:txBody>
          <a:bodyPr>
            <a:normAutofit lnSpcReduction="10000"/>
          </a:bodyPr>
          <a:lstStyle/>
          <a:p>
            <a:pPr algn="l"/>
            <a:r>
              <a:rPr lang="en-US" sz="3600" b="0" i="0" dirty="0">
                <a:solidFill>
                  <a:srgbClr val="1B1E29"/>
                </a:solidFill>
                <a:effectLst/>
                <a:latin typeface="Source Sans Pro" panose="020B0503030403020204" pitchFamily="34" charset="0"/>
              </a:rPr>
              <a:t>If SBA undertakes a review of your loan, your lender will notify you of the review and the SBA loan review decision. </a:t>
            </a:r>
          </a:p>
          <a:p>
            <a:pPr algn="l"/>
            <a:r>
              <a:rPr lang="en-US" sz="3600" b="0" i="0" dirty="0">
                <a:solidFill>
                  <a:srgbClr val="1B1E29"/>
                </a:solidFill>
                <a:effectLst/>
                <a:latin typeface="Source Sans Pro" panose="020B0503030403020204" pitchFamily="34" charset="0"/>
              </a:rPr>
              <a:t>You have the right to appeal certain </a:t>
            </a:r>
            <a:r>
              <a:rPr lang="en-US" sz="3600" b="1" i="1" dirty="0">
                <a:solidFill>
                  <a:srgbClr val="1B1E29"/>
                </a:solidFill>
                <a:effectLst/>
                <a:latin typeface="Source Sans Pro" panose="020B0503030403020204" pitchFamily="34" charset="0"/>
              </a:rPr>
              <a:t>SBA loan review</a:t>
            </a:r>
            <a:r>
              <a:rPr lang="en-US" sz="3600" b="0" i="0" dirty="0">
                <a:solidFill>
                  <a:srgbClr val="1B1E29"/>
                </a:solidFill>
                <a:effectLst/>
                <a:latin typeface="Source Sans Pro" panose="020B0503030403020204" pitchFamily="34" charset="0"/>
              </a:rPr>
              <a:t> decisions. </a:t>
            </a:r>
          </a:p>
          <a:p>
            <a:pPr algn="l"/>
            <a:r>
              <a:rPr lang="en-US" sz="3600" b="0" i="0" dirty="0">
                <a:solidFill>
                  <a:srgbClr val="1B1E29"/>
                </a:solidFill>
                <a:effectLst/>
                <a:latin typeface="Source Sans Pro" panose="020B0503030403020204" pitchFamily="34" charset="0"/>
              </a:rPr>
              <a:t>Your lender is responsible for notifying you of the forgiveness amount paid by SBA and the date on which your first payment will be due, if applicable.</a:t>
            </a:r>
          </a:p>
          <a:p>
            <a:endParaRPr lang="en-US" dirty="0"/>
          </a:p>
        </p:txBody>
      </p:sp>
      <p:sp>
        <p:nvSpPr>
          <p:cNvPr id="4" name="Slide Number Placeholder 3">
            <a:extLst>
              <a:ext uri="{FF2B5EF4-FFF2-40B4-BE49-F238E27FC236}">
                <a16:creationId xmlns:a16="http://schemas.microsoft.com/office/drawing/2014/main" id="{CE141BF9-1FED-4BB8-9604-F2F440894C98}"/>
              </a:ext>
            </a:extLst>
          </p:cNvPr>
          <p:cNvSpPr>
            <a:spLocks noGrp="1"/>
          </p:cNvSpPr>
          <p:nvPr>
            <p:ph type="sldNum" sz="quarter" idx="12"/>
          </p:nvPr>
        </p:nvSpPr>
        <p:spPr/>
        <p:txBody>
          <a:bodyPr/>
          <a:lstStyle/>
          <a:p>
            <a:fld id="{B1AB44B9-F1EC-4F4B-88D4-413245C9CD3E}" type="slidenum">
              <a:rPr lang="en-US" smtClean="0"/>
              <a:t>25</a:t>
            </a:fld>
            <a:endParaRPr lang="en-US"/>
          </a:p>
        </p:txBody>
      </p:sp>
      <p:sp>
        <p:nvSpPr>
          <p:cNvPr id="5" name="Subtitle 4">
            <a:extLst>
              <a:ext uri="{FF2B5EF4-FFF2-40B4-BE49-F238E27FC236}">
                <a16:creationId xmlns:a16="http://schemas.microsoft.com/office/drawing/2014/main" id="{AEC8AF04-D51A-44B4-A04A-7AAC12F9A687}"/>
              </a:ext>
            </a:extLst>
          </p:cNvPr>
          <p:cNvSpPr>
            <a:spLocks noGrp="1"/>
          </p:cNvSpPr>
          <p:nvPr>
            <p:ph type="subTitle" idx="13"/>
          </p:nvPr>
        </p:nvSpPr>
        <p:spPr/>
        <p:txBody>
          <a:bodyPr>
            <a:normAutofit fontScale="92500"/>
          </a:bodyPr>
          <a:lstStyle/>
          <a:p>
            <a:r>
              <a:rPr lang="en-US" sz="2800" b="1" i="0" dirty="0">
                <a:solidFill>
                  <a:srgbClr val="1B1E29"/>
                </a:solidFill>
                <a:effectLst/>
                <a:latin typeface="Source Sans Pro" panose="020B0503030403020204" pitchFamily="34" charset="0"/>
              </a:rPr>
              <a:t>4</a:t>
            </a:r>
            <a:r>
              <a:rPr lang="en-US" sz="2800" dirty="0">
                <a:solidFill>
                  <a:srgbClr val="1B1E29"/>
                </a:solidFill>
                <a:latin typeface="Source Sans Pro" panose="020B0503030403020204" pitchFamily="34" charset="0"/>
              </a:rPr>
              <a:t>) </a:t>
            </a:r>
            <a:r>
              <a:rPr lang="en-US" sz="2800" b="1" i="0" dirty="0">
                <a:solidFill>
                  <a:srgbClr val="1B1E29"/>
                </a:solidFill>
                <a:effectLst/>
                <a:latin typeface="Source Sans Pro" panose="020B0503030403020204" pitchFamily="34" charset="0"/>
              </a:rPr>
              <a:t>Continue to communicate with your lender throughout the process:</a:t>
            </a:r>
            <a:endParaRPr lang="en-US" sz="2800" b="0" i="0" dirty="0">
              <a:solidFill>
                <a:srgbClr val="1B1E29"/>
              </a:solidFill>
              <a:effectLst/>
              <a:latin typeface="Source Sans Pro" panose="020B0503030403020204" pitchFamily="34" charset="0"/>
            </a:endParaRPr>
          </a:p>
          <a:p>
            <a:endParaRPr lang="en-US" dirty="0"/>
          </a:p>
        </p:txBody>
      </p:sp>
    </p:spTree>
    <p:extLst>
      <p:ext uri="{BB962C8B-B14F-4D97-AF65-F5344CB8AC3E}">
        <p14:creationId xmlns:p14="http://schemas.microsoft.com/office/powerpoint/2010/main" val="3460524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7D627-3463-4ABD-A4B5-2D32B854FAB5}"/>
              </a:ext>
            </a:extLst>
          </p:cNvPr>
          <p:cNvSpPr>
            <a:spLocks noGrp="1"/>
          </p:cNvSpPr>
          <p:nvPr>
            <p:ph type="title"/>
          </p:nvPr>
        </p:nvSpPr>
        <p:spPr>
          <a:xfrm>
            <a:off x="306572" y="700770"/>
            <a:ext cx="11353800" cy="1294975"/>
          </a:xfrm>
        </p:spPr>
        <p:txBody>
          <a:bodyPr>
            <a:normAutofit/>
          </a:bodyPr>
          <a:lstStyle/>
          <a:p>
            <a:r>
              <a:rPr lang="fr-FR" sz="6000" dirty="0">
                <a:latin typeface="Helvetica" panose="020B0604020202020204" pitchFamily="34" charset="0"/>
                <a:cs typeface="Helvetica" panose="020B0604020202020204" pitchFamily="34" charset="0"/>
              </a:rPr>
              <a:t>PPP Loan </a:t>
            </a:r>
            <a:r>
              <a:rPr lang="fr-FR" sz="6000" dirty="0" err="1">
                <a:latin typeface="Helvetica" panose="020B0604020202020204" pitchFamily="34" charset="0"/>
                <a:cs typeface="Helvetica" panose="020B0604020202020204" pitchFamily="34" charset="0"/>
              </a:rPr>
              <a:t>Forgiveness</a:t>
            </a:r>
            <a:r>
              <a:rPr lang="fr-FR" sz="6000" dirty="0">
                <a:latin typeface="Helvetica" panose="020B0604020202020204" pitchFamily="34" charset="0"/>
                <a:cs typeface="Helvetica" panose="020B0604020202020204" pitchFamily="34" charset="0"/>
              </a:rPr>
              <a:t> Process</a:t>
            </a:r>
            <a:endParaRPr lang="en-US" sz="6600" dirty="0">
              <a:latin typeface="Helvetica" panose="020B0604020202020204"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BE0DC53B-EC99-45B2-B90B-A2EB9DCA6953}"/>
              </a:ext>
            </a:extLst>
          </p:cNvPr>
          <p:cNvSpPr>
            <a:spLocks noGrp="1"/>
          </p:cNvSpPr>
          <p:nvPr>
            <p:ph idx="1"/>
          </p:nvPr>
        </p:nvSpPr>
        <p:spPr/>
        <p:txBody>
          <a:bodyPr>
            <a:normAutofit/>
          </a:bodyPr>
          <a:lstStyle/>
          <a:p>
            <a:pPr>
              <a:buFont typeface="Wingdings" panose="05000000000000000000" pitchFamily="2" charset="2"/>
              <a:buChar char="§"/>
            </a:pPr>
            <a:r>
              <a:rPr lang="en-US" dirty="0">
                <a:latin typeface="Source Sans Pro" panose="020B0503030403020204" pitchFamily="34" charset="0"/>
                <a:ea typeface="Source Sans Pro" panose="020B0503030403020204" pitchFamily="34" charset="0"/>
                <a:cs typeface="Helvetica" panose="020B0604020202020204" pitchFamily="34" charset="0"/>
              </a:rPr>
              <a:t>Submit Forgiveness Application to your Lender</a:t>
            </a:r>
          </a:p>
          <a:p>
            <a:pPr>
              <a:buFont typeface="Wingdings" panose="05000000000000000000" pitchFamily="2" charset="2"/>
              <a:buChar char="§"/>
            </a:pPr>
            <a:r>
              <a:rPr lang="en-US" dirty="0">
                <a:latin typeface="Source Sans Pro" panose="020B0503030403020204" pitchFamily="34" charset="0"/>
                <a:ea typeface="Source Sans Pro" panose="020B0503030403020204" pitchFamily="34" charset="0"/>
                <a:cs typeface="Helvetica" panose="020B0604020202020204" pitchFamily="34" charset="0"/>
              </a:rPr>
              <a:t>Lender reviews – up to 60 days</a:t>
            </a:r>
          </a:p>
          <a:p>
            <a:pPr>
              <a:buFont typeface="Wingdings" panose="05000000000000000000" pitchFamily="2" charset="2"/>
              <a:buChar char="§"/>
            </a:pPr>
            <a:r>
              <a:rPr lang="en-US" dirty="0">
                <a:latin typeface="Source Sans Pro" panose="020B0503030403020204" pitchFamily="34" charset="0"/>
                <a:ea typeface="Source Sans Pro" panose="020B0503030403020204" pitchFamily="34" charset="0"/>
                <a:cs typeface="Helvetica" panose="020B0604020202020204" pitchFamily="34" charset="0"/>
              </a:rPr>
              <a:t>Lender will upload to SBA</a:t>
            </a:r>
          </a:p>
          <a:p>
            <a:pPr>
              <a:buFont typeface="Wingdings" panose="05000000000000000000" pitchFamily="2" charset="2"/>
              <a:buChar char="§"/>
            </a:pPr>
            <a:r>
              <a:rPr lang="en-US" dirty="0">
                <a:latin typeface="Source Sans Pro" panose="020B0503030403020204" pitchFamily="34" charset="0"/>
                <a:ea typeface="Source Sans Pro" panose="020B0503030403020204" pitchFamily="34" charset="0"/>
                <a:cs typeface="Helvetica" panose="020B0604020202020204" pitchFamily="34" charset="0"/>
              </a:rPr>
              <a:t>SBA responds – up to 90 days</a:t>
            </a:r>
          </a:p>
          <a:p>
            <a:pPr>
              <a:buFont typeface="Wingdings" panose="05000000000000000000" pitchFamily="2" charset="2"/>
              <a:buChar char="§"/>
            </a:pPr>
            <a:r>
              <a:rPr lang="en-US" dirty="0">
                <a:latin typeface="Source Sans Pro" panose="020B0503030403020204" pitchFamily="34" charset="0"/>
                <a:ea typeface="Source Sans Pro" panose="020B0503030403020204" pitchFamily="34" charset="0"/>
                <a:cs typeface="Helvetica" panose="020B0604020202020204" pitchFamily="34" charset="0"/>
              </a:rPr>
              <a:t>Lender notifies Borrower of the forgiveness amount</a:t>
            </a:r>
          </a:p>
          <a:p>
            <a:pPr>
              <a:buFont typeface="Wingdings" panose="05000000000000000000" pitchFamily="2" charset="2"/>
              <a:buChar char="§"/>
            </a:pPr>
            <a:r>
              <a:rPr lang="en-US" dirty="0">
                <a:latin typeface="Source Sans Pro" panose="020B0503030403020204" pitchFamily="34" charset="0"/>
                <a:ea typeface="Source Sans Pro" panose="020B0503030403020204" pitchFamily="34" charset="0"/>
                <a:cs typeface="Helvetica" panose="020B0604020202020204" pitchFamily="34" charset="0"/>
              </a:rPr>
              <a:t>Remaining balance due must be repaid within 2 or 5-year time frame</a:t>
            </a:r>
          </a:p>
          <a:p>
            <a:pPr>
              <a:buFont typeface="Wingdings" panose="05000000000000000000" pitchFamily="2" charset="2"/>
              <a:buChar char="§"/>
            </a:pPr>
            <a:endParaRPr lang="en-US" dirty="0">
              <a:latin typeface="Source Sans Pro" panose="020B0503030403020204" pitchFamily="34" charset="0"/>
              <a:ea typeface="Source Sans Pro" panose="020B0503030403020204" pitchFamily="34" charset="0"/>
              <a:cs typeface="Helvetica" panose="020B0604020202020204" pitchFamily="34" charset="0"/>
            </a:endParaRPr>
          </a:p>
          <a:p>
            <a:pPr marL="0" indent="0">
              <a:buNone/>
            </a:pPr>
            <a:endParaRPr lang="en-US" dirty="0">
              <a:latin typeface="+mn-lt"/>
              <a:ea typeface="Verdana" panose="020B0604030504040204" pitchFamily="34" charset="0"/>
              <a:cs typeface="Helvetica" panose="020B0604020202020204" pitchFamily="34" charset="0"/>
            </a:endParaRPr>
          </a:p>
          <a:p>
            <a:pPr>
              <a:buFont typeface="Wingdings" panose="05000000000000000000" pitchFamily="2" charset="2"/>
              <a:buChar char="§"/>
            </a:pPr>
            <a:endParaRPr lang="en-US" dirty="0">
              <a:latin typeface="Verdana" panose="020B0604030504040204" pitchFamily="34" charset="0"/>
              <a:ea typeface="Verdana" panose="020B0604030504040204" pitchFamily="34" charset="0"/>
              <a:cs typeface="Helvetica" panose="020B0604020202020204" pitchFamily="34" charset="0"/>
            </a:endParaRPr>
          </a:p>
        </p:txBody>
      </p:sp>
    </p:spTree>
    <p:extLst>
      <p:ext uri="{BB962C8B-B14F-4D97-AF65-F5344CB8AC3E}">
        <p14:creationId xmlns:p14="http://schemas.microsoft.com/office/powerpoint/2010/main" val="868020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AB814-CD46-4A15-AEE0-7BC7F248D988}"/>
              </a:ext>
            </a:extLst>
          </p:cNvPr>
          <p:cNvSpPr>
            <a:spLocks noGrp="1"/>
          </p:cNvSpPr>
          <p:nvPr>
            <p:ph type="title"/>
          </p:nvPr>
        </p:nvSpPr>
        <p:spPr>
          <a:xfrm>
            <a:off x="838200" y="530650"/>
            <a:ext cx="11134060" cy="1372578"/>
          </a:xfrm>
        </p:spPr>
        <p:txBody>
          <a:bodyPr>
            <a:normAutofit/>
          </a:bodyPr>
          <a:lstStyle/>
          <a:p>
            <a:r>
              <a:rPr lang="en-US" sz="6600" dirty="0"/>
              <a:t>Covered Period</a:t>
            </a:r>
          </a:p>
        </p:txBody>
      </p:sp>
      <p:sp>
        <p:nvSpPr>
          <p:cNvPr id="3" name="Content Placeholder 2">
            <a:extLst>
              <a:ext uri="{FF2B5EF4-FFF2-40B4-BE49-F238E27FC236}">
                <a16:creationId xmlns:a16="http://schemas.microsoft.com/office/drawing/2014/main" id="{E930EF32-FC15-4C62-B60A-C6AEB7AA3298}"/>
              </a:ext>
            </a:extLst>
          </p:cNvPr>
          <p:cNvSpPr>
            <a:spLocks noGrp="1"/>
          </p:cNvSpPr>
          <p:nvPr>
            <p:ph idx="1"/>
          </p:nvPr>
        </p:nvSpPr>
        <p:spPr>
          <a:xfrm>
            <a:off x="563527" y="1435396"/>
            <a:ext cx="10879764" cy="4891954"/>
          </a:xfrm>
        </p:spPr>
        <p:txBody>
          <a:bodyPr>
            <a:normAutofit fontScale="25000" lnSpcReduction="20000"/>
          </a:bodyPr>
          <a:lstStyle/>
          <a:p>
            <a:r>
              <a:rPr lang="en-US" sz="14400" dirty="0">
                <a:latin typeface="Source Sans Pro" panose="020B0503030403020204" pitchFamily="34" charset="0"/>
                <a:ea typeface="Source Sans Pro" panose="020B0503030403020204" pitchFamily="34" charset="0"/>
              </a:rPr>
              <a:t>Covered Period begins on the date the loan was originally disbursed</a:t>
            </a:r>
          </a:p>
          <a:p>
            <a:r>
              <a:rPr lang="en-US" sz="14400" dirty="0">
                <a:latin typeface="Source Sans Pro" panose="020B0503030403020204" pitchFamily="34" charset="0"/>
                <a:ea typeface="Source Sans Pro" panose="020B0503030403020204" pitchFamily="34" charset="0"/>
              </a:rPr>
              <a:t>Ends on a date selected by the Borrower that is at least 8 weeks following the date of loan disbursement and not more than 24 weeks after the date of loan disbursement</a:t>
            </a:r>
          </a:p>
          <a:p>
            <a:r>
              <a:rPr lang="en-US" sz="14400" dirty="0">
                <a:latin typeface="Source Sans Pro" panose="020B0503030403020204" pitchFamily="34" charset="0"/>
                <a:ea typeface="Source Sans Pro" panose="020B0503030403020204" pitchFamily="34" charset="0"/>
              </a:rPr>
              <a:t>C</a:t>
            </a:r>
            <a:r>
              <a:rPr lang="en-US" sz="14400" b="0" i="0" dirty="0">
                <a:effectLst/>
                <a:latin typeface="Source Sans Pro" panose="020B0503030403020204" pitchFamily="34" charset="0"/>
                <a:ea typeface="Source Sans Pro" panose="020B0503030403020204" pitchFamily="34" charset="0"/>
              </a:rPr>
              <a:t>overed periods for a First Draw PPP Loan and a Second Draw PPP Loan cannot overlap</a:t>
            </a:r>
          </a:p>
          <a:p>
            <a:r>
              <a:rPr lang="en-US" sz="14400" b="0" i="0" dirty="0">
                <a:effectLst/>
                <a:latin typeface="Source Sans Pro" panose="020B0503030403020204" pitchFamily="34" charset="0"/>
                <a:ea typeface="Source Sans Pro" panose="020B0503030403020204" pitchFamily="34" charset="0"/>
              </a:rPr>
              <a:t>Borrower must use all proceeds of the First Draw PPP Loan for eligible expenses before disbursement of the Second Draw PPP Loan</a:t>
            </a:r>
            <a:endParaRPr lang="en-US" sz="14400" dirty="0">
              <a:latin typeface="Source Sans Pro" panose="020B0503030403020204" pitchFamily="34" charset="0"/>
              <a:ea typeface="Source Sans Pro" panose="020B0503030403020204" pitchFamily="34" charset="0"/>
            </a:endParaRPr>
          </a:p>
          <a:p>
            <a:endParaRPr lang="en-US" dirty="0"/>
          </a:p>
        </p:txBody>
      </p:sp>
      <p:sp>
        <p:nvSpPr>
          <p:cNvPr id="4" name="Slide Number Placeholder 3">
            <a:extLst>
              <a:ext uri="{FF2B5EF4-FFF2-40B4-BE49-F238E27FC236}">
                <a16:creationId xmlns:a16="http://schemas.microsoft.com/office/drawing/2014/main" id="{AF03AA98-F749-4402-A6E6-C12DFC5EDDDA}"/>
              </a:ext>
            </a:extLst>
          </p:cNvPr>
          <p:cNvSpPr>
            <a:spLocks noGrp="1"/>
          </p:cNvSpPr>
          <p:nvPr>
            <p:ph type="sldNum" sz="quarter" idx="12"/>
          </p:nvPr>
        </p:nvSpPr>
        <p:spPr/>
        <p:txBody>
          <a:bodyPr/>
          <a:lstStyle/>
          <a:p>
            <a:fld id="{B1AB44B9-F1EC-4F4B-88D4-413245C9CD3E}" type="slidenum">
              <a:rPr lang="en-US" smtClean="0"/>
              <a:t>27</a:t>
            </a:fld>
            <a:endParaRPr lang="en-US"/>
          </a:p>
        </p:txBody>
      </p:sp>
    </p:spTree>
    <p:extLst>
      <p:ext uri="{BB962C8B-B14F-4D97-AF65-F5344CB8AC3E}">
        <p14:creationId xmlns:p14="http://schemas.microsoft.com/office/powerpoint/2010/main" val="809779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10955-A9B3-4B3B-9A84-C00FB5EBDDE6}"/>
              </a:ext>
            </a:extLst>
          </p:cNvPr>
          <p:cNvSpPr>
            <a:spLocks noGrp="1"/>
          </p:cNvSpPr>
          <p:nvPr>
            <p:ph type="title"/>
          </p:nvPr>
        </p:nvSpPr>
        <p:spPr>
          <a:xfrm>
            <a:off x="838200" y="530649"/>
            <a:ext cx="11353800" cy="1744717"/>
          </a:xfrm>
        </p:spPr>
        <p:txBody>
          <a:bodyPr>
            <a:normAutofit/>
          </a:bodyPr>
          <a:lstStyle/>
          <a:p>
            <a:r>
              <a:rPr lang="en-US" sz="6000" dirty="0"/>
              <a:t>Record Retention Requirement</a:t>
            </a:r>
          </a:p>
        </p:txBody>
      </p:sp>
      <p:sp>
        <p:nvSpPr>
          <p:cNvPr id="3" name="Content Placeholder 2">
            <a:extLst>
              <a:ext uri="{FF2B5EF4-FFF2-40B4-BE49-F238E27FC236}">
                <a16:creationId xmlns:a16="http://schemas.microsoft.com/office/drawing/2014/main" id="{0686F6B5-9E2D-4911-8613-CB2891CEE0AB}"/>
              </a:ext>
            </a:extLst>
          </p:cNvPr>
          <p:cNvSpPr>
            <a:spLocks noGrp="1"/>
          </p:cNvSpPr>
          <p:nvPr>
            <p:ph idx="1"/>
          </p:nvPr>
        </p:nvSpPr>
        <p:spPr/>
        <p:txBody>
          <a:bodyPr/>
          <a:lstStyle/>
          <a:p>
            <a:r>
              <a:rPr lang="en-US" dirty="0"/>
              <a:t> Borrower must retain all documentation in its files for six years after the date the loan is forgiven or repaid in full, and permit authorized representatives of SBA, including representatives of its Office of Inspector General, to access such files upon request. </a:t>
            </a:r>
          </a:p>
          <a:p>
            <a:pPr marL="0" indent="0">
              <a:buNone/>
            </a:pPr>
            <a:endParaRPr lang="en-US" dirty="0"/>
          </a:p>
          <a:p>
            <a:r>
              <a:rPr lang="en-US" dirty="0"/>
              <a:t>Borrower must provide documentation independently to a lender to satisfy relevant Federal, State, local or other statutory or regulatory requirements or in connection with an SBA loan review or audit</a:t>
            </a:r>
          </a:p>
        </p:txBody>
      </p:sp>
      <p:sp>
        <p:nvSpPr>
          <p:cNvPr id="4" name="Slide Number Placeholder 3">
            <a:extLst>
              <a:ext uri="{FF2B5EF4-FFF2-40B4-BE49-F238E27FC236}">
                <a16:creationId xmlns:a16="http://schemas.microsoft.com/office/drawing/2014/main" id="{01EF2423-E269-4AF0-B37E-DC31F48C063A}"/>
              </a:ext>
            </a:extLst>
          </p:cNvPr>
          <p:cNvSpPr>
            <a:spLocks noGrp="1"/>
          </p:cNvSpPr>
          <p:nvPr>
            <p:ph type="sldNum" sz="quarter" idx="12"/>
          </p:nvPr>
        </p:nvSpPr>
        <p:spPr/>
        <p:txBody>
          <a:bodyPr/>
          <a:lstStyle/>
          <a:p>
            <a:fld id="{B1AB44B9-F1EC-4F4B-88D4-413245C9CD3E}" type="slidenum">
              <a:rPr lang="en-US" smtClean="0"/>
              <a:t>28</a:t>
            </a:fld>
            <a:endParaRPr lang="en-US"/>
          </a:p>
        </p:txBody>
      </p:sp>
    </p:spTree>
    <p:extLst>
      <p:ext uri="{BB962C8B-B14F-4D97-AF65-F5344CB8AC3E}">
        <p14:creationId xmlns:p14="http://schemas.microsoft.com/office/powerpoint/2010/main" val="3731171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0D56F-99E6-4B2D-81FA-C6D2CDBD68C3}"/>
              </a:ext>
            </a:extLst>
          </p:cNvPr>
          <p:cNvSpPr>
            <a:spLocks noGrp="1"/>
          </p:cNvSpPr>
          <p:nvPr>
            <p:ph type="title"/>
          </p:nvPr>
        </p:nvSpPr>
        <p:spPr>
          <a:xfrm>
            <a:off x="838200" y="530650"/>
            <a:ext cx="11155326" cy="1606494"/>
          </a:xfrm>
        </p:spPr>
        <p:txBody>
          <a:bodyPr>
            <a:normAutofit/>
          </a:bodyPr>
          <a:lstStyle/>
          <a:p>
            <a:r>
              <a:rPr lang="en-US" sz="7200" dirty="0"/>
              <a:t>Forgiveness Forms</a:t>
            </a:r>
          </a:p>
        </p:txBody>
      </p:sp>
      <p:sp>
        <p:nvSpPr>
          <p:cNvPr id="3" name="Content Placeholder 2">
            <a:extLst>
              <a:ext uri="{FF2B5EF4-FFF2-40B4-BE49-F238E27FC236}">
                <a16:creationId xmlns:a16="http://schemas.microsoft.com/office/drawing/2014/main" id="{7E9BE920-1701-4C87-9D01-35FAD54630F0}"/>
              </a:ext>
            </a:extLst>
          </p:cNvPr>
          <p:cNvSpPr>
            <a:spLocks noGrp="1"/>
          </p:cNvSpPr>
          <p:nvPr>
            <p:ph idx="1"/>
          </p:nvPr>
        </p:nvSpPr>
        <p:spPr/>
        <p:txBody>
          <a:bodyPr>
            <a:normAutofit/>
          </a:bodyPr>
          <a:lstStyle/>
          <a:p>
            <a:pPr marL="0" indent="0">
              <a:buNone/>
            </a:pPr>
            <a:r>
              <a:rPr lang="en-US" sz="3200" dirty="0"/>
              <a:t>To apply for forgiveness of your First or Second Draw Paycheck Protection Program (PPP) loan, the Borrower may use:</a:t>
            </a:r>
          </a:p>
          <a:p>
            <a:r>
              <a:rPr lang="en-US" sz="3200" dirty="0"/>
              <a:t>3508</a:t>
            </a:r>
          </a:p>
          <a:p>
            <a:r>
              <a:rPr lang="en-US" sz="3200" dirty="0"/>
              <a:t>3508EZ</a:t>
            </a:r>
          </a:p>
          <a:p>
            <a:r>
              <a:rPr lang="en-US" sz="3200" b="1" dirty="0"/>
              <a:t>3508S</a:t>
            </a:r>
          </a:p>
          <a:p>
            <a:r>
              <a:rPr lang="en-US" sz="3200" dirty="0"/>
              <a:t>Electronic forgiveness application portal provided by participating PPP lender</a:t>
            </a:r>
          </a:p>
          <a:p>
            <a:endParaRPr lang="en-US" dirty="0"/>
          </a:p>
        </p:txBody>
      </p:sp>
      <p:sp>
        <p:nvSpPr>
          <p:cNvPr id="4" name="Slide Number Placeholder 3">
            <a:extLst>
              <a:ext uri="{FF2B5EF4-FFF2-40B4-BE49-F238E27FC236}">
                <a16:creationId xmlns:a16="http://schemas.microsoft.com/office/drawing/2014/main" id="{31D3BFD3-757A-405A-AF6D-52722C9D8427}"/>
              </a:ext>
            </a:extLst>
          </p:cNvPr>
          <p:cNvSpPr>
            <a:spLocks noGrp="1"/>
          </p:cNvSpPr>
          <p:nvPr>
            <p:ph type="sldNum" sz="quarter" idx="12"/>
          </p:nvPr>
        </p:nvSpPr>
        <p:spPr/>
        <p:txBody>
          <a:bodyPr/>
          <a:lstStyle/>
          <a:p>
            <a:fld id="{B1AB44B9-F1EC-4F4B-88D4-413245C9CD3E}" type="slidenum">
              <a:rPr lang="en-US" smtClean="0"/>
              <a:t>29</a:t>
            </a:fld>
            <a:endParaRPr lang="en-US"/>
          </a:p>
        </p:txBody>
      </p:sp>
    </p:spTree>
    <p:extLst>
      <p:ext uri="{BB962C8B-B14F-4D97-AF65-F5344CB8AC3E}">
        <p14:creationId xmlns:p14="http://schemas.microsoft.com/office/powerpoint/2010/main" val="3057497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C8311-E681-4E52-A3C1-D6251E362EAA}"/>
              </a:ext>
            </a:extLst>
          </p:cNvPr>
          <p:cNvSpPr>
            <a:spLocks noGrp="1"/>
          </p:cNvSpPr>
          <p:nvPr>
            <p:ph type="title"/>
          </p:nvPr>
        </p:nvSpPr>
        <p:spPr>
          <a:xfrm>
            <a:off x="519223" y="368290"/>
            <a:ext cx="11569996" cy="1162798"/>
          </a:xfrm>
        </p:spPr>
        <p:txBody>
          <a:bodyPr>
            <a:normAutofit fontScale="90000"/>
          </a:bodyPr>
          <a:lstStyle/>
          <a:p>
            <a:r>
              <a:rPr lang="en-US" sz="8000" dirty="0"/>
              <a:t>AGENDA</a:t>
            </a:r>
          </a:p>
        </p:txBody>
      </p:sp>
      <p:sp>
        <p:nvSpPr>
          <p:cNvPr id="4" name="TextBox 3">
            <a:extLst>
              <a:ext uri="{FF2B5EF4-FFF2-40B4-BE49-F238E27FC236}">
                <a16:creationId xmlns:a16="http://schemas.microsoft.com/office/drawing/2014/main" id="{589A1DAC-E7C5-4CAE-97F8-942D1D28F3FA}"/>
              </a:ext>
            </a:extLst>
          </p:cNvPr>
          <p:cNvSpPr txBox="1"/>
          <p:nvPr/>
        </p:nvSpPr>
        <p:spPr>
          <a:xfrm>
            <a:off x="95693" y="1767006"/>
            <a:ext cx="12557052" cy="4524315"/>
          </a:xfrm>
          <a:prstGeom prst="rect">
            <a:avLst/>
          </a:prstGeom>
          <a:noFill/>
        </p:spPr>
        <p:txBody>
          <a:bodyPr wrap="square" rtlCol="0">
            <a:spAutoFit/>
          </a:bodyPr>
          <a:lstStyle/>
          <a:p>
            <a:pPr marL="685800" lvl="1" indent="-685800">
              <a:buSzPct val="143000"/>
              <a:buFont typeface="Arial" panose="020B0604020202020204" pitchFamily="34" charset="0"/>
              <a:buChar char="•"/>
            </a:pPr>
            <a:r>
              <a:rPr lang="en-US" sz="6000" dirty="0">
                <a:latin typeface="Source Sans Pro" panose="020B0503030403020204" pitchFamily="34" charset="0"/>
                <a:ea typeface="Source Sans Pro" panose="020B0503030403020204" pitchFamily="34" charset="0"/>
              </a:rPr>
              <a:t>COVID Relief Programs</a:t>
            </a:r>
          </a:p>
          <a:p>
            <a:pPr marL="685800" indent="-685800">
              <a:buSzPct val="143000"/>
              <a:buFont typeface="Arial" panose="020B0604020202020204" pitchFamily="34" charset="0"/>
              <a:buChar char="•"/>
            </a:pPr>
            <a:r>
              <a:rPr lang="en-US" sz="5400" dirty="0">
                <a:latin typeface="Source Sans Pro" panose="020B0503030403020204" pitchFamily="34" charset="0"/>
                <a:ea typeface="Source Sans Pro" panose="020B0503030403020204" pitchFamily="34" charset="0"/>
              </a:rPr>
              <a:t>Paycheck Protection Program </a:t>
            </a:r>
            <a:r>
              <a:rPr lang="en-US" sz="5400" b="1" dirty="0">
                <a:solidFill>
                  <a:schemeClr val="bg2"/>
                </a:solidFill>
                <a:latin typeface="Source Sans Pro" panose="020B0503030403020204" pitchFamily="34" charset="0"/>
                <a:ea typeface="Source Sans Pro" panose="020B0503030403020204" pitchFamily="34" charset="0"/>
              </a:rPr>
              <a:t>Forgiveness</a:t>
            </a:r>
          </a:p>
          <a:p>
            <a:pPr marL="685800" indent="-685800">
              <a:buSzPct val="143000"/>
              <a:buFont typeface="Arial" panose="020B0604020202020204" pitchFamily="34" charset="0"/>
              <a:buChar char="•"/>
            </a:pPr>
            <a:r>
              <a:rPr lang="en-US" sz="6000" dirty="0">
                <a:latin typeface="Source Sans Pro" panose="020B0503030403020204" pitchFamily="34" charset="0"/>
                <a:ea typeface="Source Sans Pro" panose="020B0503030403020204" pitchFamily="34" charset="0"/>
              </a:rPr>
              <a:t>Resources, Connections and Links</a:t>
            </a:r>
          </a:p>
          <a:p>
            <a:pPr marL="685800" indent="-685800">
              <a:buSzPct val="143000"/>
              <a:buFont typeface="Arial" panose="020B0604020202020204" pitchFamily="34" charset="0"/>
              <a:buChar char="•"/>
            </a:pPr>
            <a:r>
              <a:rPr lang="en-US" sz="6000" dirty="0">
                <a:latin typeface="Source Sans Pro" panose="020B0503030403020204" pitchFamily="34" charset="0"/>
                <a:ea typeface="Source Sans Pro" panose="020B0503030403020204" pitchFamily="34" charset="0"/>
              </a:rPr>
              <a:t>Q &amp; A</a:t>
            </a:r>
          </a:p>
        </p:txBody>
      </p:sp>
      <p:cxnSp>
        <p:nvCxnSpPr>
          <p:cNvPr id="5" name="Straight Connector 4">
            <a:extLst>
              <a:ext uri="{FF2B5EF4-FFF2-40B4-BE49-F238E27FC236}">
                <a16:creationId xmlns:a16="http://schemas.microsoft.com/office/drawing/2014/main" id="{BEEC3BDA-629B-4CC2-9BC4-186F63A491AF}"/>
              </a:ext>
            </a:extLst>
          </p:cNvPr>
          <p:cNvCxnSpPr>
            <a:cxnSpLocks/>
          </p:cNvCxnSpPr>
          <p:nvPr/>
        </p:nvCxnSpPr>
        <p:spPr>
          <a:xfrm>
            <a:off x="838200" y="1166710"/>
            <a:ext cx="10909300" cy="0"/>
          </a:xfrm>
          <a:prstGeom prst="line">
            <a:avLst/>
          </a:prstGeom>
          <a:ln w="38100"/>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7213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6918A-97DC-4987-AB65-335B040E6449}"/>
              </a:ext>
            </a:extLst>
          </p:cNvPr>
          <p:cNvSpPr>
            <a:spLocks noGrp="1"/>
          </p:cNvSpPr>
          <p:nvPr>
            <p:ph type="title"/>
          </p:nvPr>
        </p:nvSpPr>
        <p:spPr>
          <a:xfrm>
            <a:off x="838200" y="530650"/>
            <a:ext cx="11353800" cy="1521434"/>
          </a:xfrm>
        </p:spPr>
        <p:txBody>
          <a:bodyPr>
            <a:normAutofit/>
          </a:bodyPr>
          <a:lstStyle/>
          <a:p>
            <a:r>
              <a:rPr lang="en-US" sz="6600" dirty="0"/>
              <a:t>More about Forms</a:t>
            </a:r>
          </a:p>
        </p:txBody>
      </p:sp>
      <p:sp>
        <p:nvSpPr>
          <p:cNvPr id="3" name="Content Placeholder 2">
            <a:extLst>
              <a:ext uri="{FF2B5EF4-FFF2-40B4-BE49-F238E27FC236}">
                <a16:creationId xmlns:a16="http://schemas.microsoft.com/office/drawing/2014/main" id="{1057EABC-2084-4F22-93D2-6E417AD71ABA}"/>
              </a:ext>
            </a:extLst>
          </p:cNvPr>
          <p:cNvSpPr>
            <a:spLocks noGrp="1"/>
          </p:cNvSpPr>
          <p:nvPr>
            <p:ph idx="1"/>
          </p:nvPr>
        </p:nvSpPr>
        <p:spPr>
          <a:xfrm>
            <a:off x="838200" y="1825625"/>
            <a:ext cx="10815084" cy="4501725"/>
          </a:xfrm>
        </p:spPr>
        <p:txBody>
          <a:bodyPr>
            <a:normAutofit/>
          </a:bodyPr>
          <a:lstStyle/>
          <a:p>
            <a:r>
              <a:rPr lang="en-US" sz="4200" dirty="0"/>
              <a:t>Each PPP loan must use a separate loan forgiveness application form</a:t>
            </a:r>
          </a:p>
          <a:p>
            <a:pPr marL="0" indent="0">
              <a:buNone/>
            </a:pPr>
            <a:endParaRPr lang="en-US" sz="4200" dirty="0"/>
          </a:p>
          <a:p>
            <a:r>
              <a:rPr lang="en-US" sz="4200" dirty="0"/>
              <a:t>You cannot use one form to apply for forgiveness of both a First Draw PPP Loan and a Second Draw PPP loan</a:t>
            </a:r>
          </a:p>
          <a:p>
            <a:endParaRPr lang="en-US" dirty="0"/>
          </a:p>
        </p:txBody>
      </p:sp>
      <p:sp>
        <p:nvSpPr>
          <p:cNvPr id="4" name="Slide Number Placeholder 3">
            <a:extLst>
              <a:ext uri="{FF2B5EF4-FFF2-40B4-BE49-F238E27FC236}">
                <a16:creationId xmlns:a16="http://schemas.microsoft.com/office/drawing/2014/main" id="{F6442B38-7977-4B25-B2A5-4F9F1285B1B2}"/>
              </a:ext>
            </a:extLst>
          </p:cNvPr>
          <p:cNvSpPr>
            <a:spLocks noGrp="1"/>
          </p:cNvSpPr>
          <p:nvPr>
            <p:ph type="sldNum" sz="quarter" idx="12"/>
          </p:nvPr>
        </p:nvSpPr>
        <p:spPr/>
        <p:txBody>
          <a:bodyPr/>
          <a:lstStyle/>
          <a:p>
            <a:fld id="{B1AB44B9-F1EC-4F4B-88D4-413245C9CD3E}" type="slidenum">
              <a:rPr lang="en-US" smtClean="0"/>
              <a:t>30</a:t>
            </a:fld>
            <a:endParaRPr lang="en-US"/>
          </a:p>
        </p:txBody>
      </p:sp>
    </p:spTree>
    <p:extLst>
      <p:ext uri="{BB962C8B-B14F-4D97-AF65-F5344CB8AC3E}">
        <p14:creationId xmlns:p14="http://schemas.microsoft.com/office/powerpoint/2010/main" val="3255751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F90AB-D594-45CF-8E92-8E3A1907B2D0}"/>
              </a:ext>
            </a:extLst>
          </p:cNvPr>
          <p:cNvSpPr>
            <a:spLocks noGrp="1"/>
          </p:cNvSpPr>
          <p:nvPr>
            <p:ph type="title"/>
          </p:nvPr>
        </p:nvSpPr>
        <p:spPr>
          <a:xfrm>
            <a:off x="838200" y="530650"/>
            <a:ext cx="11591260" cy="2095592"/>
          </a:xfrm>
        </p:spPr>
        <p:txBody>
          <a:bodyPr>
            <a:normAutofit/>
          </a:bodyPr>
          <a:lstStyle/>
          <a:p>
            <a:r>
              <a:rPr lang="en-US" sz="6000" dirty="0"/>
              <a:t>Who can use 3508S?</a:t>
            </a:r>
          </a:p>
        </p:txBody>
      </p:sp>
      <p:sp>
        <p:nvSpPr>
          <p:cNvPr id="3" name="Content Placeholder 2">
            <a:extLst>
              <a:ext uri="{FF2B5EF4-FFF2-40B4-BE49-F238E27FC236}">
                <a16:creationId xmlns:a16="http://schemas.microsoft.com/office/drawing/2014/main" id="{868903B6-2CA1-41E4-AFAF-E978B483275A}"/>
              </a:ext>
            </a:extLst>
          </p:cNvPr>
          <p:cNvSpPr>
            <a:spLocks noGrp="1"/>
          </p:cNvSpPr>
          <p:nvPr>
            <p:ph idx="1"/>
          </p:nvPr>
        </p:nvSpPr>
        <p:spPr>
          <a:xfrm>
            <a:off x="487865" y="1578446"/>
            <a:ext cx="11436505" cy="4748904"/>
          </a:xfrm>
        </p:spPr>
        <p:txBody>
          <a:bodyPr>
            <a:normAutofit fontScale="92500" lnSpcReduction="10000"/>
          </a:bodyPr>
          <a:lstStyle/>
          <a:p>
            <a:r>
              <a:rPr lang="en-US" dirty="0"/>
              <a:t>A borrower may use this form only if the borrower received a PPP </a:t>
            </a:r>
            <a:r>
              <a:rPr lang="en-US" b="1" dirty="0"/>
              <a:t>loan of $150,000 or less</a:t>
            </a:r>
          </a:p>
          <a:p>
            <a:pPr marL="0" indent="0">
              <a:buNone/>
            </a:pPr>
            <a:endParaRPr lang="en-US" b="1" dirty="0"/>
          </a:p>
          <a:p>
            <a:r>
              <a:rPr lang="en-US" dirty="0"/>
              <a:t>SBA Form 3508S requires fewer calculations and less documentation for eligible borrowers</a:t>
            </a:r>
          </a:p>
          <a:p>
            <a:pPr marL="0" indent="0">
              <a:buNone/>
            </a:pPr>
            <a:endParaRPr lang="en-US" dirty="0"/>
          </a:p>
          <a:p>
            <a:r>
              <a:rPr lang="en-US" dirty="0"/>
              <a:t>SBA Form 3508S does not require borrowers to show the calculations used to determine their loan forgiveness amount</a:t>
            </a:r>
          </a:p>
          <a:p>
            <a:pPr marL="0" indent="0">
              <a:buNone/>
            </a:pPr>
            <a:endParaRPr lang="en-US" dirty="0"/>
          </a:p>
          <a:p>
            <a:r>
              <a:rPr lang="en-US" dirty="0"/>
              <a:t> However, SBA may request information and documents to review those calculations as part of its loan review or audit processes</a:t>
            </a:r>
          </a:p>
        </p:txBody>
      </p:sp>
      <p:sp>
        <p:nvSpPr>
          <p:cNvPr id="4" name="Slide Number Placeholder 3">
            <a:extLst>
              <a:ext uri="{FF2B5EF4-FFF2-40B4-BE49-F238E27FC236}">
                <a16:creationId xmlns:a16="http://schemas.microsoft.com/office/drawing/2014/main" id="{1BB6CC55-65B4-4889-95F5-D5330BF796B8}"/>
              </a:ext>
            </a:extLst>
          </p:cNvPr>
          <p:cNvSpPr>
            <a:spLocks noGrp="1"/>
          </p:cNvSpPr>
          <p:nvPr>
            <p:ph type="sldNum" sz="quarter" idx="12"/>
          </p:nvPr>
        </p:nvSpPr>
        <p:spPr/>
        <p:txBody>
          <a:bodyPr/>
          <a:lstStyle/>
          <a:p>
            <a:fld id="{B1AB44B9-F1EC-4F4B-88D4-413245C9CD3E}" type="slidenum">
              <a:rPr lang="en-US" smtClean="0"/>
              <a:t>31</a:t>
            </a:fld>
            <a:endParaRPr lang="en-US"/>
          </a:p>
        </p:txBody>
      </p:sp>
    </p:spTree>
    <p:extLst>
      <p:ext uri="{BB962C8B-B14F-4D97-AF65-F5344CB8AC3E}">
        <p14:creationId xmlns:p14="http://schemas.microsoft.com/office/powerpoint/2010/main" val="1055743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629E7-B685-4FB1-A7E5-A91D5270035E}"/>
              </a:ext>
            </a:extLst>
          </p:cNvPr>
          <p:cNvSpPr>
            <a:spLocks noGrp="1"/>
          </p:cNvSpPr>
          <p:nvPr>
            <p:ph type="title"/>
          </p:nvPr>
        </p:nvSpPr>
        <p:spPr>
          <a:xfrm>
            <a:off x="308344" y="530649"/>
            <a:ext cx="11695814" cy="1425741"/>
          </a:xfrm>
        </p:spPr>
        <p:txBody>
          <a:bodyPr>
            <a:normAutofit/>
          </a:bodyPr>
          <a:lstStyle/>
          <a:p>
            <a:r>
              <a:rPr lang="en-US" sz="4000" dirty="0"/>
              <a:t>Office of Hearing and Appeals (OHA) Appeals Process</a:t>
            </a:r>
          </a:p>
        </p:txBody>
      </p:sp>
      <p:sp>
        <p:nvSpPr>
          <p:cNvPr id="4" name="Slide Number Placeholder 3">
            <a:extLst>
              <a:ext uri="{FF2B5EF4-FFF2-40B4-BE49-F238E27FC236}">
                <a16:creationId xmlns:a16="http://schemas.microsoft.com/office/drawing/2014/main" id="{E9941496-3490-481B-8C08-9A57F7910C4D}"/>
              </a:ext>
            </a:extLst>
          </p:cNvPr>
          <p:cNvSpPr>
            <a:spLocks noGrp="1"/>
          </p:cNvSpPr>
          <p:nvPr>
            <p:ph type="sldNum" sz="quarter" idx="12"/>
          </p:nvPr>
        </p:nvSpPr>
        <p:spPr/>
        <p:txBody>
          <a:bodyPr/>
          <a:lstStyle/>
          <a:p>
            <a:fld id="{B1AB44B9-F1EC-4F4B-88D4-413245C9CD3E}" type="slidenum">
              <a:rPr lang="en-US" smtClean="0"/>
              <a:t>32</a:t>
            </a:fld>
            <a:endParaRPr lang="en-US"/>
          </a:p>
        </p:txBody>
      </p:sp>
      <p:sp>
        <p:nvSpPr>
          <p:cNvPr id="6" name="Content Placeholder 5">
            <a:extLst>
              <a:ext uri="{FF2B5EF4-FFF2-40B4-BE49-F238E27FC236}">
                <a16:creationId xmlns:a16="http://schemas.microsoft.com/office/drawing/2014/main" id="{7A8BE32A-2C52-4BCC-9811-2596EC951FBF}"/>
              </a:ext>
            </a:extLst>
          </p:cNvPr>
          <p:cNvSpPr>
            <a:spLocks noGrp="1"/>
          </p:cNvSpPr>
          <p:nvPr>
            <p:ph idx="1"/>
          </p:nvPr>
        </p:nvSpPr>
        <p:spPr/>
        <p:txBody>
          <a:bodyPr>
            <a:normAutofit/>
          </a:bodyPr>
          <a:lstStyle/>
          <a:p>
            <a:pPr marL="0" indent="0">
              <a:buNone/>
            </a:pPr>
            <a:endParaRPr lang="en-US" sz="4000" b="1" dirty="0">
              <a:solidFill>
                <a:schemeClr val="bg2"/>
              </a:solidFill>
            </a:endParaRPr>
          </a:p>
        </p:txBody>
      </p:sp>
      <p:sp>
        <p:nvSpPr>
          <p:cNvPr id="7" name="TextBox 6">
            <a:extLst>
              <a:ext uri="{FF2B5EF4-FFF2-40B4-BE49-F238E27FC236}">
                <a16:creationId xmlns:a16="http://schemas.microsoft.com/office/drawing/2014/main" id="{4730F6F7-D1E5-4D3A-91AA-12B266242C4A}"/>
              </a:ext>
            </a:extLst>
          </p:cNvPr>
          <p:cNvSpPr txBox="1"/>
          <p:nvPr/>
        </p:nvSpPr>
        <p:spPr>
          <a:xfrm>
            <a:off x="1103971" y="3066585"/>
            <a:ext cx="9467385" cy="2831544"/>
          </a:xfrm>
          <a:prstGeom prst="rect">
            <a:avLst/>
          </a:prstGeom>
          <a:noFill/>
        </p:spPr>
        <p:txBody>
          <a:bodyPr wrap="square" rtlCol="0">
            <a:spAutoFit/>
          </a:bodyPr>
          <a:lstStyle/>
          <a:p>
            <a:r>
              <a:rPr lang="en-US" sz="4000" b="0" i="0" dirty="0">
                <a:solidFill>
                  <a:srgbClr val="333333"/>
                </a:solidFill>
                <a:effectLst/>
                <a:latin typeface="Source Sans Pro" panose="020B0503030403020204" pitchFamily="34" charset="0"/>
                <a:ea typeface="Source Sans Pro" panose="020B0503030403020204" pitchFamily="34" charset="0"/>
              </a:rPr>
              <a:t>Only final SBA loan review decisions can be appealed to OHA; a PPP borrower cannot file an OHA appeal of any decision made by a lender concerning a PPP loan</a:t>
            </a:r>
            <a:endParaRPr lang="en-US" sz="4000" dirty="0">
              <a:latin typeface="Source Sans Pro" panose="020B0503030403020204" pitchFamily="34" charset="0"/>
              <a:ea typeface="Source Sans Pro" panose="020B0503030403020204" pitchFamily="34" charset="0"/>
            </a:endParaRPr>
          </a:p>
          <a:p>
            <a:endParaRPr lang="en-US" dirty="0"/>
          </a:p>
        </p:txBody>
      </p:sp>
    </p:spTree>
    <p:extLst>
      <p:ext uri="{BB962C8B-B14F-4D97-AF65-F5344CB8AC3E}">
        <p14:creationId xmlns:p14="http://schemas.microsoft.com/office/powerpoint/2010/main" val="4211718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B2F03-D9FA-489C-BCCF-140DF9682C41}"/>
              </a:ext>
            </a:extLst>
          </p:cNvPr>
          <p:cNvSpPr>
            <a:spLocks noGrp="1"/>
          </p:cNvSpPr>
          <p:nvPr>
            <p:ph type="title"/>
          </p:nvPr>
        </p:nvSpPr>
        <p:spPr/>
        <p:txBody>
          <a:bodyPr>
            <a:noAutofit/>
          </a:bodyPr>
          <a:lstStyle/>
          <a:p>
            <a:r>
              <a:rPr lang="en-US" sz="5400" dirty="0"/>
              <a:t>Resource Partners</a:t>
            </a:r>
          </a:p>
        </p:txBody>
      </p:sp>
      <p:sp>
        <p:nvSpPr>
          <p:cNvPr id="3" name="Content Placeholder 2">
            <a:extLst>
              <a:ext uri="{FF2B5EF4-FFF2-40B4-BE49-F238E27FC236}">
                <a16:creationId xmlns:a16="http://schemas.microsoft.com/office/drawing/2014/main" id="{35978B45-F5F3-474C-8D3B-44EF18B4535A}"/>
              </a:ext>
            </a:extLst>
          </p:cNvPr>
          <p:cNvSpPr>
            <a:spLocks noGrp="1"/>
          </p:cNvSpPr>
          <p:nvPr>
            <p:ph idx="1"/>
          </p:nvPr>
        </p:nvSpPr>
        <p:spPr>
          <a:xfrm>
            <a:off x="680483" y="1538868"/>
            <a:ext cx="11124729" cy="4788481"/>
          </a:xfrm>
        </p:spPr>
        <p:txBody>
          <a:bodyPr>
            <a:normAutofit fontScale="70000" lnSpcReduction="20000"/>
          </a:bodyPr>
          <a:lstStyle/>
          <a:p>
            <a:pPr marL="0" indent="0">
              <a:buNone/>
            </a:pPr>
            <a:r>
              <a:rPr lang="en-US" sz="4400" dirty="0"/>
              <a:t>All official SBA Resource partners offer </a:t>
            </a:r>
            <a:r>
              <a:rPr lang="en-US" sz="4400" b="1" dirty="0">
                <a:solidFill>
                  <a:srgbClr val="168E60"/>
                </a:solidFill>
              </a:rPr>
              <a:t>free</a:t>
            </a:r>
            <a:r>
              <a:rPr lang="en-US" sz="4400" dirty="0"/>
              <a:t> 1:1 counseling and free and low-cost classes</a:t>
            </a:r>
          </a:p>
          <a:p>
            <a:pPr marL="0" indent="0">
              <a:buNone/>
            </a:pPr>
            <a:endParaRPr lang="en-US" sz="4400" dirty="0"/>
          </a:p>
          <a:p>
            <a:r>
              <a:rPr lang="en-US" sz="5200" b="1" dirty="0"/>
              <a:t>Small Business Development Centers</a:t>
            </a:r>
          </a:p>
          <a:p>
            <a:pPr marL="0" indent="0">
              <a:buNone/>
            </a:pPr>
            <a:r>
              <a:rPr lang="en-US" sz="5100" u="sng" dirty="0">
                <a:solidFill>
                  <a:srgbClr val="000000"/>
                </a:solidFill>
                <a:effectLst/>
                <a:latin typeface="Calibri" panose="020F0502020204030204" pitchFamily="34" charset="0"/>
                <a:ea typeface="Calibri" panose="020F0502020204030204" pitchFamily="34" charset="0"/>
                <a:hlinkClick r:id="rId3"/>
              </a:rPr>
              <a:t>financing-simplified.com/start</a:t>
            </a:r>
            <a:r>
              <a:rPr lang="en-US" sz="5100" u="sng" dirty="0">
                <a:solidFill>
                  <a:srgbClr val="000000"/>
                </a:solidFill>
                <a:latin typeface="Calibri" panose="020F0502020204030204" pitchFamily="34" charset="0"/>
                <a:ea typeface="Calibri" panose="020F0502020204030204" pitchFamily="34" charset="0"/>
              </a:rPr>
              <a:t> </a:t>
            </a:r>
          </a:p>
          <a:p>
            <a:pPr marL="0" indent="0">
              <a:buNone/>
            </a:pPr>
            <a:r>
              <a:rPr lang="en-US" sz="5100" u="sng" dirty="0">
                <a:solidFill>
                  <a:srgbClr val="000000"/>
                </a:solidFill>
                <a:latin typeface="Calibri" panose="020F0502020204030204" pitchFamily="34" charset="0"/>
                <a:ea typeface="Calibri" panose="020F0502020204030204" pitchFamily="34" charset="0"/>
              </a:rPr>
              <a:t> </a:t>
            </a:r>
            <a:r>
              <a:rPr lang="en-US" sz="5100" u="sng" dirty="0">
                <a:solidFill>
                  <a:srgbClr val="000000"/>
                </a:solidFill>
                <a:latin typeface="Calibri" panose="020F0502020204030204" pitchFamily="34" charset="0"/>
                <a:ea typeface="Calibri" panose="020F0502020204030204" pitchFamily="34" charset="0"/>
                <a:hlinkClick r:id="rId4"/>
              </a:rPr>
              <a:t>www.contracostasbdc.com</a:t>
            </a:r>
            <a:endParaRPr lang="en-US" sz="5100" u="sng" dirty="0">
              <a:solidFill>
                <a:srgbClr val="000000"/>
              </a:solidFill>
              <a:latin typeface="Calibri" panose="020F0502020204030204" pitchFamily="34" charset="0"/>
              <a:ea typeface="Calibri" panose="020F0502020204030204" pitchFamily="34" charset="0"/>
            </a:endParaRPr>
          </a:p>
          <a:p>
            <a:pPr marL="0" indent="0">
              <a:buNone/>
            </a:pPr>
            <a:endParaRPr lang="en-US" sz="3200" dirty="0"/>
          </a:p>
          <a:p>
            <a:r>
              <a:rPr lang="en-US" sz="5200" b="1" dirty="0"/>
              <a:t>SCORE</a:t>
            </a:r>
            <a:r>
              <a:rPr lang="en-US" sz="5200" dirty="0"/>
              <a:t> </a:t>
            </a:r>
            <a:r>
              <a:rPr lang="en-US" sz="4000" dirty="0">
                <a:hlinkClick r:id="rId5"/>
              </a:rPr>
              <a:t>Find a Location | SCORE</a:t>
            </a:r>
            <a:endParaRPr lang="en-US" sz="4000" dirty="0"/>
          </a:p>
          <a:p>
            <a:pPr marL="0" indent="0">
              <a:buNone/>
            </a:pPr>
            <a:endParaRPr lang="en-US" sz="5200" dirty="0"/>
          </a:p>
          <a:p>
            <a:r>
              <a:rPr lang="en-US" sz="5200" b="1" dirty="0"/>
              <a:t>Women’s Business Centers- </a:t>
            </a:r>
            <a:r>
              <a:rPr lang="en-US" sz="5200" dirty="0">
                <a:hlinkClick r:id="rId6"/>
              </a:rPr>
              <a:t>www.rencenter.org</a:t>
            </a:r>
            <a:endParaRPr lang="en-US" sz="5200" dirty="0"/>
          </a:p>
          <a:p>
            <a:endParaRPr lang="en-US" sz="5200" b="1" dirty="0"/>
          </a:p>
          <a:p>
            <a:endParaRPr lang="en-US" dirty="0"/>
          </a:p>
        </p:txBody>
      </p:sp>
      <p:sp>
        <p:nvSpPr>
          <p:cNvPr id="4" name="Slide Number Placeholder 3">
            <a:extLst>
              <a:ext uri="{FF2B5EF4-FFF2-40B4-BE49-F238E27FC236}">
                <a16:creationId xmlns:a16="http://schemas.microsoft.com/office/drawing/2014/main" id="{A177B199-BE5E-48C3-B0B2-2F9AD134F7DF}"/>
              </a:ext>
            </a:extLst>
          </p:cNvPr>
          <p:cNvSpPr>
            <a:spLocks noGrp="1"/>
          </p:cNvSpPr>
          <p:nvPr>
            <p:ph type="sldNum" sz="quarter" idx="12"/>
          </p:nvPr>
        </p:nvSpPr>
        <p:spPr/>
        <p:txBody>
          <a:bodyPr/>
          <a:lstStyle/>
          <a:p>
            <a:fld id="{B1AB44B9-F1EC-4F4B-88D4-413245C9CD3E}" type="slidenum">
              <a:rPr lang="en-US" smtClean="0"/>
              <a:t>33</a:t>
            </a:fld>
            <a:endParaRPr lang="en-US"/>
          </a:p>
        </p:txBody>
      </p:sp>
    </p:spTree>
    <p:extLst>
      <p:ext uri="{BB962C8B-B14F-4D97-AF65-F5344CB8AC3E}">
        <p14:creationId xmlns:p14="http://schemas.microsoft.com/office/powerpoint/2010/main" val="3393126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5FA89-4784-49B8-B6A9-F3989A4E9C7C}"/>
              </a:ext>
            </a:extLst>
          </p:cNvPr>
          <p:cNvSpPr>
            <a:spLocks noGrp="1"/>
          </p:cNvSpPr>
          <p:nvPr>
            <p:ph type="title"/>
          </p:nvPr>
        </p:nvSpPr>
        <p:spPr>
          <a:xfrm>
            <a:off x="838199" y="530650"/>
            <a:ext cx="10967013" cy="840950"/>
          </a:xfrm>
        </p:spPr>
        <p:txBody>
          <a:bodyPr>
            <a:normAutofit/>
          </a:bodyPr>
          <a:lstStyle/>
          <a:p>
            <a:r>
              <a:rPr lang="en-US" sz="5400" dirty="0"/>
              <a:t>Additional Resources</a:t>
            </a:r>
          </a:p>
        </p:txBody>
      </p:sp>
      <p:sp>
        <p:nvSpPr>
          <p:cNvPr id="3" name="Content Placeholder 2">
            <a:extLst>
              <a:ext uri="{FF2B5EF4-FFF2-40B4-BE49-F238E27FC236}">
                <a16:creationId xmlns:a16="http://schemas.microsoft.com/office/drawing/2014/main" id="{629304EA-290D-4C3A-BBED-93F45431D96B}"/>
              </a:ext>
            </a:extLst>
          </p:cNvPr>
          <p:cNvSpPr>
            <a:spLocks noGrp="1"/>
          </p:cNvSpPr>
          <p:nvPr>
            <p:ph idx="1"/>
          </p:nvPr>
        </p:nvSpPr>
        <p:spPr/>
        <p:txBody>
          <a:bodyPr/>
          <a:lstStyle/>
          <a:p>
            <a:r>
              <a:rPr lang="en-US" b="1" dirty="0"/>
              <a:t>SBA’s </a:t>
            </a:r>
            <a:r>
              <a:rPr lang="en-US" b="1" dirty="0" err="1"/>
              <a:t>Youtube</a:t>
            </a:r>
            <a:r>
              <a:rPr lang="en-US" b="1" dirty="0"/>
              <a:t> channel</a:t>
            </a:r>
          </a:p>
          <a:p>
            <a:pPr marL="0" indent="0">
              <a:buNone/>
            </a:pPr>
            <a:endParaRPr lang="en-US" b="1" dirty="0"/>
          </a:p>
          <a:p>
            <a:r>
              <a:rPr lang="en-US" b="1" dirty="0"/>
              <a:t>Follow SBA on Twitter @SBAgov or @SBA_SF</a:t>
            </a:r>
          </a:p>
          <a:p>
            <a:pPr marL="0" indent="0">
              <a:buNone/>
            </a:pPr>
            <a:endParaRPr lang="en-US" b="1" dirty="0"/>
          </a:p>
          <a:p>
            <a:r>
              <a:rPr lang="en-US" b="1" dirty="0"/>
              <a:t>Sign up for the National or San Francisco newsletter</a:t>
            </a:r>
          </a:p>
          <a:p>
            <a:pPr marL="457200" lvl="1" indent="0">
              <a:buNone/>
            </a:pPr>
            <a:r>
              <a:rPr lang="en-US" b="1" dirty="0"/>
              <a:t> </a:t>
            </a:r>
            <a:r>
              <a:rPr lang="en-US" b="1" dirty="0">
                <a:hlinkClick r:id="rId2"/>
              </a:rPr>
              <a:t>SBA e-Newsletter Sign-up</a:t>
            </a:r>
            <a:endParaRPr lang="en-US" b="1" dirty="0"/>
          </a:p>
          <a:p>
            <a:pPr marL="457200" lvl="1" indent="0">
              <a:buNone/>
            </a:pPr>
            <a:endParaRPr lang="en-US" b="1" dirty="0"/>
          </a:p>
          <a:p>
            <a:r>
              <a:rPr lang="en-US" b="1" dirty="0"/>
              <a:t>Check out PPP information in languages other than English online at </a:t>
            </a:r>
            <a:r>
              <a:rPr lang="en-US" b="1" dirty="0">
                <a:hlinkClick r:id="rId3"/>
              </a:rPr>
              <a:t>www.sba.gov/ppp</a:t>
            </a:r>
            <a:r>
              <a:rPr lang="en-US" b="1" dirty="0"/>
              <a:t> </a:t>
            </a:r>
          </a:p>
        </p:txBody>
      </p:sp>
      <p:sp>
        <p:nvSpPr>
          <p:cNvPr id="4" name="Slide Number Placeholder 3">
            <a:extLst>
              <a:ext uri="{FF2B5EF4-FFF2-40B4-BE49-F238E27FC236}">
                <a16:creationId xmlns:a16="http://schemas.microsoft.com/office/drawing/2014/main" id="{8694A5E1-5F06-46A2-A515-47D7F2D674AE}"/>
              </a:ext>
            </a:extLst>
          </p:cNvPr>
          <p:cNvSpPr>
            <a:spLocks noGrp="1"/>
          </p:cNvSpPr>
          <p:nvPr>
            <p:ph type="sldNum" sz="quarter" idx="12"/>
          </p:nvPr>
        </p:nvSpPr>
        <p:spPr/>
        <p:txBody>
          <a:bodyPr/>
          <a:lstStyle/>
          <a:p>
            <a:fld id="{B1AB44B9-F1EC-4F4B-88D4-413245C9CD3E}" type="slidenum">
              <a:rPr lang="en-US" smtClean="0"/>
              <a:t>34</a:t>
            </a:fld>
            <a:endParaRPr lang="en-US"/>
          </a:p>
        </p:txBody>
      </p:sp>
    </p:spTree>
    <p:extLst>
      <p:ext uri="{BB962C8B-B14F-4D97-AF65-F5344CB8AC3E}">
        <p14:creationId xmlns:p14="http://schemas.microsoft.com/office/powerpoint/2010/main" val="36169508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4175" y="516470"/>
            <a:ext cx="6343650" cy="471365"/>
          </a:xfrm>
        </p:spPr>
        <p:txBody>
          <a:bodyPr/>
          <a:lstStyle/>
          <a:p>
            <a:r>
              <a:rPr lang="en-US" sz="5400" dirty="0">
                <a:solidFill>
                  <a:schemeClr val="tx2"/>
                </a:solidFill>
                <a:latin typeface="Helvetica" panose="020B0604020202020204" pitchFamily="34" charset="0"/>
                <a:cs typeface="Helvetica" panose="020B0604020202020204" pitchFamily="34" charset="0"/>
              </a:rPr>
              <a:t>San Francisco District Office </a:t>
            </a:r>
          </a:p>
        </p:txBody>
      </p:sp>
      <p:sp>
        <p:nvSpPr>
          <p:cNvPr id="6" name="Rectangle 5"/>
          <p:cNvSpPr/>
          <p:nvPr/>
        </p:nvSpPr>
        <p:spPr>
          <a:xfrm>
            <a:off x="2637609" y="1247506"/>
            <a:ext cx="6916783" cy="3046988"/>
          </a:xfrm>
          <a:prstGeom prst="rect">
            <a:avLst/>
          </a:prstGeom>
        </p:spPr>
        <p:txBody>
          <a:bodyPr wrap="square">
            <a:spAutoFit/>
          </a:bodyPr>
          <a:lstStyle/>
          <a:p>
            <a:pPr algn="ctr" defTabSz="914378"/>
            <a:r>
              <a:rPr lang="en-US" sz="2400" b="1" dirty="0">
                <a:solidFill>
                  <a:srgbClr val="1B1E29"/>
                </a:solidFill>
                <a:latin typeface="Verdana" panose="020B0604030504040204" pitchFamily="34" charset="0"/>
                <a:ea typeface="Verdana" panose="020B0604030504040204" pitchFamily="34" charset="0"/>
              </a:rPr>
              <a:t>For more information on SBA’s</a:t>
            </a:r>
          </a:p>
          <a:p>
            <a:pPr algn="ctr" defTabSz="914378"/>
            <a:r>
              <a:rPr lang="en-US" sz="2400" b="1" dirty="0">
                <a:solidFill>
                  <a:srgbClr val="1B1E29"/>
                </a:solidFill>
                <a:latin typeface="Verdana" panose="020B0604030504040204" pitchFamily="34" charset="0"/>
                <a:ea typeface="Verdana" panose="020B0604030504040204" pitchFamily="34" charset="0"/>
              </a:rPr>
              <a:t>local programs and services:</a:t>
            </a:r>
          </a:p>
          <a:p>
            <a:pPr algn="ctr" defTabSz="914378"/>
            <a:endParaRPr lang="en-US" sz="2400" dirty="0">
              <a:solidFill>
                <a:srgbClr val="1B1E29"/>
              </a:solidFill>
              <a:latin typeface="Verdana" panose="020B0604030504040204" pitchFamily="34" charset="0"/>
              <a:ea typeface="Verdana" panose="020B0604030504040204" pitchFamily="34" charset="0"/>
            </a:endParaRPr>
          </a:p>
          <a:p>
            <a:pPr algn="ctr" defTabSz="914378"/>
            <a:r>
              <a:rPr lang="en-US" sz="2400" dirty="0">
                <a:solidFill>
                  <a:srgbClr val="1B1E29"/>
                </a:solidFill>
                <a:latin typeface="Verdana" panose="020B0604030504040204" pitchFamily="34" charset="0"/>
                <a:ea typeface="Verdana" panose="020B0604030504040204" pitchFamily="34" charset="0"/>
                <a:hlinkClick r:id="rId3"/>
              </a:rPr>
              <a:t>sfomail@sba.gov</a:t>
            </a:r>
            <a:r>
              <a:rPr lang="en-US" sz="2400" dirty="0">
                <a:solidFill>
                  <a:srgbClr val="1B1E29"/>
                </a:solidFill>
                <a:latin typeface="Verdana" panose="020B0604030504040204" pitchFamily="34" charset="0"/>
                <a:ea typeface="Verdana" panose="020B0604030504040204" pitchFamily="34" charset="0"/>
              </a:rPr>
              <a:t> </a:t>
            </a:r>
          </a:p>
          <a:p>
            <a:pPr algn="ctr" defTabSz="914378"/>
            <a:endParaRPr lang="en-US" sz="2400" dirty="0">
              <a:solidFill>
                <a:srgbClr val="1B1E29"/>
              </a:solidFill>
              <a:latin typeface="Verdana" panose="020B0604030504040204" pitchFamily="34" charset="0"/>
              <a:ea typeface="Verdana" panose="020B0604030504040204" pitchFamily="34" charset="0"/>
            </a:endParaRPr>
          </a:p>
          <a:p>
            <a:pPr algn="ctr" defTabSz="914378"/>
            <a:r>
              <a:rPr lang="en-US" sz="2400" dirty="0">
                <a:solidFill>
                  <a:srgbClr val="1B1E29"/>
                </a:solidFill>
                <a:latin typeface="Verdana" panose="020B0604030504040204" pitchFamily="34" charset="0"/>
                <a:ea typeface="Verdana" panose="020B0604030504040204" pitchFamily="34" charset="0"/>
              </a:rPr>
              <a:t>415-744-6820</a:t>
            </a:r>
          </a:p>
          <a:p>
            <a:pPr algn="ctr" defTabSz="914378"/>
            <a:endParaRPr lang="en-US" sz="2400" dirty="0">
              <a:solidFill>
                <a:srgbClr val="1B1E29"/>
              </a:solidFill>
              <a:latin typeface="Verdana" panose="020B0604030504040204" pitchFamily="34" charset="0"/>
              <a:ea typeface="Verdana" panose="020B0604030504040204" pitchFamily="34" charset="0"/>
            </a:endParaRPr>
          </a:p>
          <a:p>
            <a:pPr algn="ctr" defTabSz="914378"/>
            <a:r>
              <a:rPr lang="en-US" sz="2400" dirty="0">
                <a:solidFill>
                  <a:srgbClr val="1B1E29"/>
                </a:solidFill>
                <a:latin typeface="Verdana" panose="020B0604030504040204" pitchFamily="34" charset="0"/>
                <a:ea typeface="Verdana" panose="020B0604030504040204" pitchFamily="34" charset="0"/>
                <a:hlinkClick r:id="rId4"/>
              </a:rPr>
              <a:t>www.sba.gov/ca/sf</a:t>
            </a:r>
            <a:r>
              <a:rPr lang="en-US" sz="2400" dirty="0">
                <a:solidFill>
                  <a:srgbClr val="1B1E29"/>
                </a:solidFill>
                <a:latin typeface="Verdana" panose="020B0604030504040204" pitchFamily="34" charset="0"/>
                <a:ea typeface="Verdana" panose="020B0604030504040204" pitchFamily="34" charset="0"/>
              </a:rPr>
              <a:t>  </a:t>
            </a:r>
          </a:p>
        </p:txBody>
      </p:sp>
      <p:sp>
        <p:nvSpPr>
          <p:cNvPr id="3" name="TextBox 2">
            <a:extLst>
              <a:ext uri="{FF2B5EF4-FFF2-40B4-BE49-F238E27FC236}">
                <a16:creationId xmlns:a16="http://schemas.microsoft.com/office/drawing/2014/main" id="{01EC7F2E-5605-45E2-BA00-B08A35B2A7F3}"/>
              </a:ext>
            </a:extLst>
          </p:cNvPr>
          <p:cNvSpPr txBox="1"/>
          <p:nvPr/>
        </p:nvSpPr>
        <p:spPr>
          <a:xfrm>
            <a:off x="2924174" y="4917996"/>
            <a:ext cx="6164069" cy="1384995"/>
          </a:xfrm>
          <a:prstGeom prst="rect">
            <a:avLst/>
          </a:prstGeom>
          <a:noFill/>
        </p:spPr>
        <p:txBody>
          <a:bodyPr wrap="square" rtlCol="0">
            <a:spAutoFit/>
          </a:bodyPr>
          <a:lstStyle/>
          <a:p>
            <a:pPr algn="ctr"/>
            <a:r>
              <a:rPr lang="en-US" sz="2800" dirty="0"/>
              <a:t>Darlene </a:t>
            </a:r>
            <a:r>
              <a:rPr lang="en-US" sz="2800"/>
              <a:t>Rios Drapkin </a:t>
            </a:r>
            <a:endParaRPr lang="en-US" sz="2800" dirty="0"/>
          </a:p>
          <a:p>
            <a:pPr algn="ctr"/>
            <a:r>
              <a:rPr lang="en-US" sz="2800" dirty="0">
                <a:hlinkClick r:id="rId5"/>
              </a:rPr>
              <a:t>Darlene.Drapkin@sba.gov</a:t>
            </a:r>
            <a:endParaRPr lang="en-US" sz="2800" dirty="0"/>
          </a:p>
          <a:p>
            <a:pPr algn="ctr"/>
            <a:r>
              <a:rPr lang="en-US" sz="2800" dirty="0"/>
              <a:t>202-878-0936-direct</a:t>
            </a:r>
          </a:p>
        </p:txBody>
      </p:sp>
    </p:spTree>
    <p:extLst>
      <p:ext uri="{BB962C8B-B14F-4D97-AF65-F5344CB8AC3E}">
        <p14:creationId xmlns:p14="http://schemas.microsoft.com/office/powerpoint/2010/main" val="1008734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FE0D0-CE2B-42A6-A57A-4EE3AD37ED7C}"/>
              </a:ext>
            </a:extLst>
          </p:cNvPr>
          <p:cNvSpPr>
            <a:spLocks noGrp="1"/>
          </p:cNvSpPr>
          <p:nvPr>
            <p:ph type="title"/>
          </p:nvPr>
        </p:nvSpPr>
        <p:spPr>
          <a:xfrm>
            <a:off x="838200" y="530650"/>
            <a:ext cx="10889512" cy="1447006"/>
          </a:xfrm>
        </p:spPr>
        <p:txBody>
          <a:bodyPr>
            <a:normAutofit/>
          </a:bodyPr>
          <a:lstStyle/>
          <a:p>
            <a:r>
              <a:rPr lang="en-US" sz="7200" dirty="0"/>
              <a:t>COVID RELIEF PROGRAMS</a:t>
            </a:r>
          </a:p>
        </p:txBody>
      </p:sp>
      <p:sp>
        <p:nvSpPr>
          <p:cNvPr id="3" name="Content Placeholder 2">
            <a:extLst>
              <a:ext uri="{FF2B5EF4-FFF2-40B4-BE49-F238E27FC236}">
                <a16:creationId xmlns:a16="http://schemas.microsoft.com/office/drawing/2014/main" id="{041C56E4-1BD0-4ED9-9E78-2542BD9A5FAF}"/>
              </a:ext>
            </a:extLst>
          </p:cNvPr>
          <p:cNvSpPr>
            <a:spLocks noGrp="1"/>
          </p:cNvSpPr>
          <p:nvPr>
            <p:ph idx="1"/>
          </p:nvPr>
        </p:nvSpPr>
        <p:spPr>
          <a:xfrm>
            <a:off x="148856" y="1376133"/>
            <a:ext cx="11805213" cy="5126323"/>
          </a:xfrm>
        </p:spPr>
        <p:txBody>
          <a:bodyPr>
            <a:normAutofit/>
          </a:bodyPr>
          <a:lstStyle/>
          <a:p>
            <a:pPr marL="342900" indent="-342900">
              <a:spcAft>
                <a:spcPts val="600"/>
              </a:spcAft>
              <a:buFont typeface="+mj-lt"/>
              <a:buAutoNum type="arabicPeriod"/>
            </a:pPr>
            <a:r>
              <a:rPr lang="en-US" sz="2800" dirty="0">
                <a:latin typeface="Source Sans Pro" panose="020B0503030403020204" pitchFamily="34" charset="0"/>
                <a:ea typeface="Source Sans Pro" panose="020B0503030403020204" pitchFamily="34" charset="0"/>
              </a:rPr>
              <a:t>Paycheck Protection Program (PPP)- </a:t>
            </a:r>
            <a:r>
              <a:rPr lang="en-US" sz="2800" dirty="0">
                <a:solidFill>
                  <a:srgbClr val="FF0000"/>
                </a:solidFill>
                <a:latin typeface="Source Sans Pro" panose="020B0503030403020204" pitchFamily="34" charset="0"/>
                <a:ea typeface="Source Sans Pro" panose="020B0503030403020204" pitchFamily="34" charset="0"/>
              </a:rPr>
              <a:t>Closed Program</a:t>
            </a:r>
            <a:endParaRPr lang="en-US" sz="2800" dirty="0">
              <a:latin typeface="Source Sans Pro" panose="020B0503030403020204" pitchFamily="34" charset="0"/>
              <a:ea typeface="Source Sans Pro" panose="020B0503030403020204" pitchFamily="34" charset="0"/>
            </a:endParaRPr>
          </a:p>
          <a:p>
            <a:pPr marL="342900" indent="-342900">
              <a:spcAft>
                <a:spcPts val="600"/>
              </a:spcAft>
              <a:buFont typeface="+mj-lt"/>
              <a:buAutoNum type="arabicPeriod"/>
            </a:pPr>
            <a:r>
              <a:rPr lang="en-US" sz="2800" dirty="0">
                <a:latin typeface="Source Sans Pro" panose="020B0503030403020204" pitchFamily="34" charset="0"/>
                <a:ea typeface="Source Sans Pro" panose="020B0503030403020204" pitchFamily="34" charset="0"/>
              </a:rPr>
              <a:t>Economic Injury Disaster Loan (EIDL) – </a:t>
            </a:r>
            <a:r>
              <a:rPr lang="en-US" dirty="0">
                <a:solidFill>
                  <a:srgbClr val="168E60"/>
                </a:solidFill>
                <a:latin typeface="Source Sans Pro" panose="020B0503030403020204" pitchFamily="34" charset="0"/>
                <a:ea typeface="Source Sans Pro" panose="020B0503030403020204" pitchFamily="34" charset="0"/>
              </a:rPr>
              <a:t>applications till 12/31/21</a:t>
            </a:r>
            <a:endParaRPr lang="en-US" sz="2800" dirty="0">
              <a:latin typeface="Source Sans Pro" panose="020B0503030403020204" pitchFamily="34" charset="0"/>
              <a:ea typeface="Source Sans Pro" panose="020B0503030403020204" pitchFamily="34" charset="0"/>
            </a:endParaRPr>
          </a:p>
          <a:p>
            <a:pPr marL="342900" indent="-342900">
              <a:spcAft>
                <a:spcPts val="600"/>
              </a:spcAft>
              <a:buFont typeface="+mj-lt"/>
              <a:buAutoNum type="arabicPeriod"/>
            </a:pPr>
            <a:r>
              <a:rPr lang="en-US" sz="2800" dirty="0">
                <a:latin typeface="Source Sans Pro" panose="020B0503030403020204" pitchFamily="34" charset="0"/>
                <a:ea typeface="Source Sans Pro" panose="020B0503030403020204" pitchFamily="34" charset="0"/>
              </a:rPr>
              <a:t>Targeted EIDL Advance - </a:t>
            </a:r>
            <a:r>
              <a:rPr lang="en-US" dirty="0">
                <a:solidFill>
                  <a:srgbClr val="168E60"/>
                </a:solidFill>
                <a:latin typeface="Source Sans Pro"/>
                <a:ea typeface="Source Sans Pro"/>
                <a:cs typeface="Arial"/>
              </a:rPr>
              <a:t>up to $10,000 grant / must apply for EIDL</a:t>
            </a:r>
            <a:endParaRPr lang="en-US" sz="2800" dirty="0">
              <a:solidFill>
                <a:srgbClr val="168E60"/>
              </a:solidFill>
              <a:latin typeface="Source Sans Pro" panose="020B0503030403020204" pitchFamily="34" charset="0"/>
              <a:ea typeface="Source Sans Pro" panose="020B0503030403020204" pitchFamily="34" charset="0"/>
            </a:endParaRPr>
          </a:p>
          <a:p>
            <a:pPr marL="342900" indent="-342900">
              <a:spcAft>
                <a:spcPts val="600"/>
              </a:spcAft>
              <a:buFont typeface="+mj-lt"/>
              <a:buAutoNum type="arabicPeriod"/>
            </a:pPr>
            <a:r>
              <a:rPr lang="en-US" sz="2800" dirty="0">
                <a:latin typeface="Source Sans Pro" panose="020B0503030403020204" pitchFamily="34" charset="0"/>
                <a:ea typeface="Source Sans Pro" panose="020B0503030403020204" pitchFamily="34" charset="0"/>
              </a:rPr>
              <a:t>Supplemental Targeted Advance - </a:t>
            </a:r>
            <a:r>
              <a:rPr lang="en-US" dirty="0">
                <a:solidFill>
                  <a:srgbClr val="168E60"/>
                </a:solidFill>
                <a:latin typeface="Source Sans Pro"/>
                <a:ea typeface="Source Sans Pro"/>
                <a:cs typeface="Arial"/>
              </a:rPr>
              <a:t>Eligible biz receives up to $5,000 in grant funding but must apply for EIDL</a:t>
            </a:r>
            <a:endParaRPr lang="en-US" sz="2800" dirty="0">
              <a:solidFill>
                <a:srgbClr val="168E60"/>
              </a:solidFill>
              <a:latin typeface="Source Sans Pro" panose="020B0503030403020204" pitchFamily="34" charset="0"/>
              <a:ea typeface="Source Sans Pro" panose="020B0503030403020204" pitchFamily="34" charset="0"/>
            </a:endParaRPr>
          </a:p>
          <a:p>
            <a:pPr marL="342900" indent="-342900">
              <a:spcAft>
                <a:spcPts val="600"/>
              </a:spcAft>
              <a:buFont typeface="+mj-lt"/>
              <a:buAutoNum type="arabicPeriod"/>
            </a:pPr>
            <a:r>
              <a:rPr lang="en-US" sz="2800" dirty="0">
                <a:latin typeface="Source Sans Pro" panose="020B0503030403020204" pitchFamily="34" charset="0"/>
                <a:ea typeface="Source Sans Pro" panose="020B0503030403020204" pitchFamily="34" charset="0"/>
              </a:rPr>
              <a:t>Shuttered Venue Operators Grant (SVOG)-</a:t>
            </a:r>
            <a:r>
              <a:rPr lang="en-US" dirty="0">
                <a:solidFill>
                  <a:srgbClr val="168E60"/>
                </a:solidFill>
                <a:latin typeface="Source Sans Pro"/>
                <a:ea typeface="Source Sans Pro"/>
                <a:cs typeface="Arial"/>
              </a:rPr>
              <a:t>open till further notice</a:t>
            </a:r>
            <a:endParaRPr lang="en-US" sz="2800" dirty="0">
              <a:latin typeface="Source Sans Pro" panose="020B0503030403020204" pitchFamily="34" charset="0"/>
              <a:ea typeface="Source Sans Pro" panose="020B0503030403020204" pitchFamily="34" charset="0"/>
            </a:endParaRPr>
          </a:p>
          <a:p>
            <a:pPr marL="342900" indent="-342900">
              <a:spcAft>
                <a:spcPts val="600"/>
              </a:spcAft>
              <a:buFont typeface="+mj-lt"/>
              <a:buAutoNum type="arabicPeriod"/>
            </a:pPr>
            <a:r>
              <a:rPr lang="en-US" sz="2800" dirty="0">
                <a:latin typeface="Source Sans Pro" panose="020B0503030403020204" pitchFamily="34" charset="0"/>
                <a:ea typeface="Source Sans Pro" panose="020B0503030403020204" pitchFamily="34" charset="0"/>
              </a:rPr>
              <a:t>Restaurant Revitalization Fund (RRF) – </a:t>
            </a:r>
            <a:r>
              <a:rPr lang="en-US" sz="2800" dirty="0">
                <a:solidFill>
                  <a:srgbClr val="FF0000"/>
                </a:solidFill>
                <a:latin typeface="Source Sans Pro" panose="020B0503030403020204" pitchFamily="34" charset="0"/>
                <a:ea typeface="Source Sans Pro" panose="020B0503030403020204" pitchFamily="34" charset="0"/>
              </a:rPr>
              <a:t>Closed </a:t>
            </a:r>
            <a:r>
              <a:rPr lang="en-US" sz="2800" dirty="0">
                <a:solidFill>
                  <a:srgbClr val="00B050"/>
                </a:solidFill>
                <a:latin typeface="Source Sans Pro" panose="020B0503030403020204" pitchFamily="34" charset="0"/>
                <a:ea typeface="Source Sans Pro" panose="020B0503030403020204" pitchFamily="34" charset="0"/>
              </a:rPr>
              <a:t>Program</a:t>
            </a:r>
          </a:p>
          <a:p>
            <a:pPr marL="342900" indent="-342900">
              <a:spcAft>
                <a:spcPts val="600"/>
              </a:spcAft>
              <a:buFont typeface="+mj-lt"/>
              <a:buAutoNum type="arabicPeriod"/>
            </a:pPr>
            <a:r>
              <a:rPr lang="en-US" sz="2800" dirty="0">
                <a:latin typeface="Source Sans Pro" panose="020B0503030403020204" pitchFamily="34" charset="0"/>
                <a:ea typeface="Source Sans Pro" panose="020B0503030403020204" pitchFamily="34" charset="0"/>
              </a:rPr>
              <a:t>Debt Relief Program – </a:t>
            </a:r>
            <a:r>
              <a:rPr lang="en-US" sz="2800" dirty="0">
                <a:solidFill>
                  <a:srgbClr val="00B050"/>
                </a:solidFill>
                <a:latin typeface="Source Sans Pro" panose="020B0503030403020204" pitchFamily="34" charset="0"/>
                <a:ea typeface="Source Sans Pro" panose="020B0503030403020204" pitchFamily="34" charset="0"/>
              </a:rPr>
              <a:t>ends 9/30/21</a:t>
            </a:r>
          </a:p>
          <a:p>
            <a:pPr marL="342900" indent="-342900">
              <a:spcAft>
                <a:spcPts val="600"/>
              </a:spcAft>
              <a:buFont typeface="+mj-lt"/>
              <a:buAutoNum type="arabicPeriod"/>
            </a:pPr>
            <a:r>
              <a:rPr lang="en-US" dirty="0">
                <a:solidFill>
                  <a:srgbClr val="000000"/>
                </a:solidFill>
                <a:latin typeface="Source Sans Pro" panose="020B0503030403020204" pitchFamily="34" charset="0"/>
                <a:ea typeface="Source Sans Pro" panose="020B0503030403020204" pitchFamily="34" charset="0"/>
              </a:rPr>
              <a:t>Community Navigator Program – </a:t>
            </a:r>
            <a:r>
              <a:rPr lang="en-US" dirty="0">
                <a:solidFill>
                  <a:srgbClr val="00B050"/>
                </a:solidFill>
                <a:latin typeface="Source Sans Pro" panose="020B0503030403020204" pitchFamily="34" charset="0"/>
                <a:ea typeface="Source Sans Pro" panose="020B0503030403020204" pitchFamily="34" charset="0"/>
              </a:rPr>
              <a:t>benefits underserved businesses</a:t>
            </a:r>
            <a:endParaRPr lang="en-US" sz="2800" dirty="0">
              <a:solidFill>
                <a:srgbClr val="00B050"/>
              </a:solidFill>
              <a:latin typeface="Source Sans Pro" panose="020B0503030403020204" pitchFamily="34" charset="0"/>
              <a:ea typeface="Source Sans Pro" panose="020B0503030403020204" pitchFamily="34" charset="0"/>
            </a:endParaRPr>
          </a:p>
          <a:p>
            <a:pPr marL="0" indent="0">
              <a:spcAft>
                <a:spcPts val="600"/>
              </a:spcAft>
              <a:buNone/>
            </a:pPr>
            <a:endParaRPr lang="en-US" sz="2800" dirty="0">
              <a:solidFill>
                <a:srgbClr val="00B050"/>
              </a:solidFill>
              <a:latin typeface="Source Sans Pro" panose="020B0503030403020204" pitchFamily="34" charset="0"/>
              <a:ea typeface="Source Sans Pro" panose="020B0503030403020204" pitchFamily="34" charset="0"/>
            </a:endParaRPr>
          </a:p>
          <a:p>
            <a:pPr marL="342900" indent="-342900">
              <a:spcAft>
                <a:spcPts val="600"/>
              </a:spcAft>
              <a:buFont typeface="+mj-lt"/>
              <a:buAutoNum type="arabicPeriod"/>
            </a:pPr>
            <a:endParaRPr lang="en-US" sz="2800" dirty="0">
              <a:latin typeface="Source Sans Pro" panose="020B0503030403020204" pitchFamily="34" charset="0"/>
              <a:ea typeface="Source Sans Pro" panose="020B0503030403020204" pitchFamily="34" charset="0"/>
            </a:endParaRPr>
          </a:p>
        </p:txBody>
      </p:sp>
      <p:sp>
        <p:nvSpPr>
          <p:cNvPr id="4" name="Slide Number Placeholder 3">
            <a:extLst>
              <a:ext uri="{FF2B5EF4-FFF2-40B4-BE49-F238E27FC236}">
                <a16:creationId xmlns:a16="http://schemas.microsoft.com/office/drawing/2014/main" id="{DAF990F8-F30B-4139-9E42-EDA333A9D83F}"/>
              </a:ext>
            </a:extLst>
          </p:cNvPr>
          <p:cNvSpPr>
            <a:spLocks noGrp="1"/>
          </p:cNvSpPr>
          <p:nvPr>
            <p:ph type="sldNum" sz="quarter" idx="12"/>
          </p:nvPr>
        </p:nvSpPr>
        <p:spPr/>
        <p:txBody>
          <a:bodyPr/>
          <a:lstStyle/>
          <a:p>
            <a:fld id="{B1AB44B9-F1EC-4F4B-88D4-413245C9CD3E}" type="slidenum">
              <a:rPr lang="en-US" smtClean="0"/>
              <a:t>4</a:t>
            </a:fld>
            <a:endParaRPr lang="en-US"/>
          </a:p>
        </p:txBody>
      </p:sp>
      <p:sp>
        <p:nvSpPr>
          <p:cNvPr id="5" name="TextBox 4">
            <a:extLst>
              <a:ext uri="{FF2B5EF4-FFF2-40B4-BE49-F238E27FC236}">
                <a16:creationId xmlns:a16="http://schemas.microsoft.com/office/drawing/2014/main" id="{41C25B87-DE24-4C23-8412-3B7BADDC8FCB}"/>
              </a:ext>
            </a:extLst>
          </p:cNvPr>
          <p:cNvSpPr txBox="1"/>
          <p:nvPr/>
        </p:nvSpPr>
        <p:spPr>
          <a:xfrm>
            <a:off x="6804837" y="6302401"/>
            <a:ext cx="5149232" cy="400110"/>
          </a:xfrm>
          <a:prstGeom prst="rect">
            <a:avLst/>
          </a:prstGeom>
          <a:noFill/>
        </p:spPr>
        <p:txBody>
          <a:bodyPr wrap="square" rtlCol="0">
            <a:spAutoFit/>
          </a:bodyPr>
          <a:lstStyle/>
          <a:p>
            <a:r>
              <a:rPr lang="en-US" sz="2000" b="1" dirty="0">
                <a:solidFill>
                  <a:schemeClr val="tx2"/>
                </a:solidFill>
                <a:latin typeface="Arial Black" panose="020B0A04020102020204" pitchFamily="34" charset="0"/>
                <a:hlinkClick r:id="rId3">
                  <a:extLst>
                    <a:ext uri="{A12FA001-AC4F-418D-AE19-62706E023703}">
                      <ahyp:hlinkClr xmlns:ahyp="http://schemas.microsoft.com/office/drawing/2018/hyperlinkcolor" val="tx"/>
                    </a:ext>
                  </a:extLst>
                </a:hlinkClick>
              </a:rPr>
              <a:t>COVID-19 Relief Options (sba.gov)</a:t>
            </a:r>
            <a:endParaRPr lang="en-US" sz="2000" b="1" dirty="0">
              <a:solidFill>
                <a:schemeClr val="tx2"/>
              </a:solidFill>
              <a:latin typeface="Arial Black" panose="020B0A04020102020204" pitchFamily="34" charset="0"/>
            </a:endParaRPr>
          </a:p>
        </p:txBody>
      </p:sp>
    </p:spTree>
    <p:extLst>
      <p:ext uri="{BB962C8B-B14F-4D97-AF65-F5344CB8AC3E}">
        <p14:creationId xmlns:p14="http://schemas.microsoft.com/office/powerpoint/2010/main" val="2813925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BDF13-70F5-4CB2-B806-259830DC3C95}"/>
              </a:ext>
            </a:extLst>
          </p:cNvPr>
          <p:cNvSpPr>
            <a:spLocks noGrp="1"/>
          </p:cNvSpPr>
          <p:nvPr>
            <p:ph type="title"/>
          </p:nvPr>
        </p:nvSpPr>
        <p:spPr>
          <a:xfrm>
            <a:off x="412680" y="541750"/>
            <a:ext cx="11366640" cy="1160039"/>
          </a:xfrm>
        </p:spPr>
        <p:txBody>
          <a:bodyPr/>
          <a:lstStyle/>
          <a:p>
            <a:r>
              <a:rPr lang="en-US" dirty="0">
                <a:latin typeface="Source Sans Pro"/>
                <a:ea typeface="Source Sans Pro"/>
              </a:rPr>
              <a:t>SBA COVID-19 Economic Relief Funding Options</a:t>
            </a:r>
          </a:p>
        </p:txBody>
      </p:sp>
      <p:grpSp>
        <p:nvGrpSpPr>
          <p:cNvPr id="14" name="Group 13">
            <a:extLst>
              <a:ext uri="{FF2B5EF4-FFF2-40B4-BE49-F238E27FC236}">
                <a16:creationId xmlns:a16="http://schemas.microsoft.com/office/drawing/2014/main" id="{09AA12C0-9278-4E6C-B72C-7D097F500FAE}"/>
              </a:ext>
            </a:extLst>
          </p:cNvPr>
          <p:cNvGrpSpPr/>
          <p:nvPr/>
        </p:nvGrpSpPr>
        <p:grpSpPr>
          <a:xfrm>
            <a:off x="460591" y="1508444"/>
            <a:ext cx="11185836" cy="4239247"/>
            <a:chOff x="460591" y="1508444"/>
            <a:chExt cx="11185836" cy="4239247"/>
          </a:xfrm>
        </p:grpSpPr>
        <p:sp>
          <p:nvSpPr>
            <p:cNvPr id="15" name="Right Bracket 14">
              <a:extLst>
                <a:ext uri="{FF2B5EF4-FFF2-40B4-BE49-F238E27FC236}">
                  <a16:creationId xmlns:a16="http://schemas.microsoft.com/office/drawing/2014/main" id="{8363615E-D8D5-41D5-8DE5-908F681ABEA5}"/>
                </a:ext>
              </a:extLst>
            </p:cNvPr>
            <p:cNvSpPr/>
            <p:nvPr/>
          </p:nvSpPr>
          <p:spPr>
            <a:xfrm rot="16200000">
              <a:off x="3704198" y="-985030"/>
              <a:ext cx="248108" cy="6553202"/>
            </a:xfrm>
            <a:prstGeom prst="rightBracket">
              <a:avLst/>
            </a:prstGeom>
            <a:ln w="571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Bracket 15">
              <a:extLst>
                <a:ext uri="{FF2B5EF4-FFF2-40B4-BE49-F238E27FC236}">
                  <a16:creationId xmlns:a16="http://schemas.microsoft.com/office/drawing/2014/main" id="{E8BB4737-18E7-4B2C-A78F-45E7F9D76782}"/>
                </a:ext>
              </a:extLst>
            </p:cNvPr>
            <p:cNvSpPr/>
            <p:nvPr/>
          </p:nvSpPr>
          <p:spPr>
            <a:xfrm rot="16200000">
              <a:off x="8876901" y="530075"/>
              <a:ext cx="265904" cy="3505198"/>
            </a:xfrm>
            <a:prstGeom prst="rightBracket">
              <a:avLst/>
            </a:pr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4"/>
                </a:solidFill>
              </a:endParaRPr>
            </a:p>
          </p:txBody>
        </p:sp>
        <p:sp>
          <p:nvSpPr>
            <p:cNvPr id="5" name="TextBox 4">
              <a:extLst>
                <a:ext uri="{FF2B5EF4-FFF2-40B4-BE49-F238E27FC236}">
                  <a16:creationId xmlns:a16="http://schemas.microsoft.com/office/drawing/2014/main" id="{B7F2ED4C-A548-43D7-9CBC-C7785BC88116}"/>
                </a:ext>
              </a:extLst>
            </p:cNvPr>
            <p:cNvSpPr txBox="1"/>
            <p:nvPr/>
          </p:nvSpPr>
          <p:spPr>
            <a:xfrm>
              <a:off x="460592" y="3808699"/>
              <a:ext cx="2154194" cy="1200329"/>
            </a:xfrm>
            <a:prstGeom prst="rect">
              <a:avLst/>
            </a:prstGeom>
            <a:noFill/>
          </p:spPr>
          <p:txBody>
            <a:bodyPr wrap="square" rtlCol="0">
              <a:spAutoFit/>
            </a:bodyPr>
            <a:lstStyle/>
            <a:p>
              <a:pPr algn="ctr">
                <a:spcBef>
                  <a:spcPts val="800"/>
                </a:spcBef>
              </a:pPr>
              <a:r>
                <a:rPr lang="en-US" sz="2400" dirty="0">
                  <a:latin typeface="Source Sans Pro" panose="020B0503030403020204" pitchFamily="34" charset="0"/>
                  <a:ea typeface="Source Sans Pro" panose="020B0503030403020204" pitchFamily="34" charset="0"/>
                  <a:cs typeface="Arial" panose="020B0604020202020204" pitchFamily="34" charset="0"/>
                </a:rPr>
                <a:t>Paycheck Protection Program </a:t>
              </a:r>
            </a:p>
          </p:txBody>
        </p:sp>
        <p:pic>
          <p:nvPicPr>
            <p:cNvPr id="6" name="Picture 5">
              <a:extLst>
                <a:ext uri="{FF2B5EF4-FFF2-40B4-BE49-F238E27FC236}">
                  <a16:creationId xmlns:a16="http://schemas.microsoft.com/office/drawing/2014/main" id="{4759F20A-4A15-451D-95C4-A730DCE9BBF9}"/>
                </a:ext>
                <a:ext uri="{C183D7F6-B498-43B3-948B-1728B52AA6E4}">
                  <adec:decorative xmlns:adec="http://schemas.microsoft.com/office/drawing/2017/decorative" val="1"/>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60591" y="2415625"/>
              <a:ext cx="2154194" cy="1162243"/>
            </a:xfrm>
            <a:prstGeom prst="rect">
              <a:avLst/>
            </a:prstGeom>
          </p:spPr>
        </p:pic>
        <p:pic>
          <p:nvPicPr>
            <p:cNvPr id="7" name="Picture 6">
              <a:extLst>
                <a:ext uri="{FF2B5EF4-FFF2-40B4-BE49-F238E27FC236}">
                  <a16:creationId xmlns:a16="http://schemas.microsoft.com/office/drawing/2014/main" id="{48DE0562-571D-4E09-A15A-7FDFCC9E265A}"/>
                </a:ext>
                <a:ext uri="{C183D7F6-B498-43B3-948B-1728B52AA6E4}">
                  <adec:decorative xmlns:adec="http://schemas.microsoft.com/office/drawing/2017/decorative" val="1"/>
                </a:ext>
              </a:extLst>
            </p:cNvPr>
            <p:cNvPicPr>
              <a:picLocks noChangeAspect="1"/>
            </p:cNvPicPr>
            <p:nvPr/>
          </p:nvPicPr>
          <p:blipFill>
            <a:blip r:embed="rId4" cstate="email">
              <a:clrChange>
                <a:clrFrom>
                  <a:srgbClr val="000000">
                    <a:alpha val="0"/>
                  </a:srgbClr>
                </a:clrFrom>
                <a:clrTo>
                  <a:srgbClr val="000000">
                    <a:alpha val="0"/>
                  </a:srgbClr>
                </a:clrTo>
              </a:clrChange>
              <a:extLst>
                <a:ext uri="{28A0092B-C50C-407E-A947-70E740481C1C}">
                  <a14:useLocalDpi xmlns:a14="http://schemas.microsoft.com/office/drawing/2010/main"/>
                </a:ext>
              </a:extLst>
            </a:blip>
            <a:srcRect/>
            <a:stretch/>
          </p:blipFill>
          <p:spPr>
            <a:xfrm>
              <a:off x="5946540" y="2415626"/>
              <a:ext cx="2508665" cy="1228602"/>
            </a:xfrm>
            <a:prstGeom prst="rect">
              <a:avLst/>
            </a:prstGeom>
          </p:spPr>
        </p:pic>
        <p:pic>
          <p:nvPicPr>
            <p:cNvPr id="8" name="Picture 7">
              <a:extLst>
                <a:ext uri="{FF2B5EF4-FFF2-40B4-BE49-F238E27FC236}">
                  <a16:creationId xmlns:a16="http://schemas.microsoft.com/office/drawing/2014/main" id="{1A5CE5C8-4549-44B9-A1DC-645F907CA582}"/>
                </a:ext>
                <a:ext uri="{C183D7F6-B498-43B3-948B-1728B52AA6E4}">
                  <adec:decorative xmlns:adec="http://schemas.microsoft.com/office/drawing/2017/decorative" val="1"/>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193349" y="2415625"/>
              <a:ext cx="2506523" cy="1228603"/>
            </a:xfrm>
            <a:prstGeom prst="rect">
              <a:avLst/>
            </a:prstGeom>
          </p:spPr>
        </p:pic>
        <p:pic>
          <p:nvPicPr>
            <p:cNvPr id="9" name="Picture 8">
              <a:extLst>
                <a:ext uri="{FF2B5EF4-FFF2-40B4-BE49-F238E27FC236}">
                  <a16:creationId xmlns:a16="http://schemas.microsoft.com/office/drawing/2014/main" id="{D0FE7CBD-0F62-49E6-A2A2-4833B28DDE7D}"/>
                </a:ext>
                <a:ext uri="{C183D7F6-B498-43B3-948B-1728B52AA6E4}">
                  <adec:decorative xmlns:adec="http://schemas.microsoft.com/office/drawing/2017/decorative" val="1"/>
                </a:ext>
              </a:extLst>
            </p:cNvPr>
            <p:cNvPicPr>
              <a:picLocks noChangeAspect="1"/>
            </p:cNvPicPr>
            <p:nvPr/>
          </p:nvPicPr>
          <p:blipFill>
            <a:blip r:embed="rId6" cstate="email">
              <a:clrChange>
                <a:clrFrom>
                  <a:srgbClr val="000000">
                    <a:alpha val="0"/>
                  </a:srgbClr>
                </a:clrFrom>
                <a:clrTo>
                  <a:srgbClr val="000000">
                    <a:alpha val="0"/>
                  </a:srgbClr>
                </a:clrTo>
              </a:clrChange>
              <a:extLst>
                <a:ext uri="{28A0092B-C50C-407E-A947-70E740481C1C}">
                  <a14:useLocalDpi xmlns:a14="http://schemas.microsoft.com/office/drawing/2010/main"/>
                </a:ext>
              </a:extLst>
            </a:blip>
            <a:srcRect/>
            <a:stretch/>
          </p:blipFill>
          <p:spPr>
            <a:xfrm>
              <a:off x="9009853" y="2451417"/>
              <a:ext cx="2513051" cy="1228602"/>
            </a:xfrm>
            <a:prstGeom prst="rect">
              <a:avLst/>
            </a:prstGeom>
          </p:spPr>
        </p:pic>
        <p:sp>
          <p:nvSpPr>
            <p:cNvPr id="17" name="TextBox 16">
              <a:extLst>
                <a:ext uri="{FF2B5EF4-FFF2-40B4-BE49-F238E27FC236}">
                  <a16:creationId xmlns:a16="http://schemas.microsoft.com/office/drawing/2014/main" id="{16C3FB84-EF97-4CCD-BA90-527F5BC40CB1}"/>
                </a:ext>
              </a:extLst>
            </p:cNvPr>
            <p:cNvSpPr txBox="1"/>
            <p:nvPr/>
          </p:nvSpPr>
          <p:spPr>
            <a:xfrm>
              <a:off x="3193349" y="3808699"/>
              <a:ext cx="2154194" cy="1200329"/>
            </a:xfrm>
            <a:prstGeom prst="rect">
              <a:avLst/>
            </a:prstGeom>
            <a:noFill/>
          </p:spPr>
          <p:txBody>
            <a:bodyPr wrap="square" rtlCol="0">
              <a:spAutoFit/>
            </a:bodyPr>
            <a:lstStyle/>
            <a:p>
              <a:pPr algn="ctr">
                <a:spcBef>
                  <a:spcPts val="800"/>
                </a:spcBef>
              </a:pPr>
              <a:r>
                <a:rPr lang="en-US" sz="2400">
                  <a:latin typeface="Source Sans Pro" panose="020B0503030403020204" pitchFamily="34" charset="0"/>
                  <a:ea typeface="Source Sans Pro" panose="020B0503030403020204" pitchFamily="34" charset="0"/>
                  <a:cs typeface="Arial" panose="020B0604020202020204" pitchFamily="34" charset="0"/>
                </a:rPr>
                <a:t>Debt</a:t>
              </a:r>
              <a:r>
                <a:rPr lang="en-US" sz="2400" dirty="0">
                  <a:latin typeface="Source Sans Pro" panose="020B0503030403020204" pitchFamily="34" charset="0"/>
                  <a:ea typeface="Source Sans Pro" panose="020B0503030403020204" pitchFamily="34" charset="0"/>
                  <a:cs typeface="Arial" panose="020B0604020202020204" pitchFamily="34" charset="0"/>
                </a:rPr>
                <a:t> Relief </a:t>
              </a:r>
              <a:r>
                <a:rPr lang="en-US" sz="2400">
                  <a:latin typeface="Source Sans Pro" panose="020B0503030403020204" pitchFamily="34" charset="0"/>
                  <a:ea typeface="Source Sans Pro" panose="020B0503030403020204" pitchFamily="34" charset="0"/>
                  <a:cs typeface="Arial" panose="020B0604020202020204" pitchFamily="34" charset="0"/>
                </a:rPr>
                <a:t>on SBA 7(a), </a:t>
              </a:r>
              <a:r>
                <a:rPr lang="en-US" sz="2400" dirty="0">
                  <a:latin typeface="Source Sans Pro" panose="020B0503030403020204" pitchFamily="34" charset="0"/>
                  <a:ea typeface="Source Sans Pro" panose="020B0503030403020204" pitchFamily="34" charset="0"/>
                  <a:cs typeface="Arial" panose="020B0604020202020204" pitchFamily="34" charset="0"/>
                </a:rPr>
                <a:t>504 and </a:t>
              </a:r>
              <a:r>
                <a:rPr lang="en-US" sz="2400">
                  <a:latin typeface="Source Sans Pro" panose="020B0503030403020204" pitchFamily="34" charset="0"/>
                  <a:ea typeface="Source Sans Pro" panose="020B0503030403020204" pitchFamily="34" charset="0"/>
                  <a:cs typeface="Arial" panose="020B0604020202020204" pitchFamily="34" charset="0"/>
                </a:rPr>
                <a:t>Microloans</a:t>
              </a:r>
              <a:endParaRPr lang="en-US" sz="2400" dirty="0">
                <a:latin typeface="Source Sans Pro" panose="020B0503030403020204" pitchFamily="34" charset="0"/>
                <a:ea typeface="Source Sans Pro" panose="020B0503030403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28C53E07-AD17-4A1E-9F72-91DDAF943269}"/>
                </a:ext>
              </a:extLst>
            </p:cNvPr>
            <p:cNvSpPr txBox="1"/>
            <p:nvPr/>
          </p:nvSpPr>
          <p:spPr>
            <a:xfrm>
              <a:off x="5461416" y="3808699"/>
              <a:ext cx="3286874" cy="1938992"/>
            </a:xfrm>
            <a:prstGeom prst="rect">
              <a:avLst/>
            </a:prstGeom>
            <a:noFill/>
          </p:spPr>
          <p:txBody>
            <a:bodyPr wrap="square" rtlCol="0">
              <a:spAutoFit/>
            </a:bodyPr>
            <a:lstStyle/>
            <a:p>
              <a:pPr algn="ctr">
                <a:spcBef>
                  <a:spcPts val="800"/>
                </a:spcBef>
              </a:pPr>
              <a:r>
                <a:rPr lang="en-US" sz="2400" dirty="0">
                  <a:latin typeface="Source Sans Pro" panose="020B0503030403020204" pitchFamily="34" charset="0"/>
                  <a:ea typeface="Source Sans Pro" panose="020B0503030403020204" pitchFamily="34" charset="0"/>
                  <a:cs typeface="Arial" panose="020B0604020202020204" pitchFamily="34" charset="0"/>
                </a:rPr>
                <a:t>Economic Injury Disaster Loan, Targeted EIDL Advance and Supplemental Targeted Advance</a:t>
              </a:r>
            </a:p>
          </p:txBody>
        </p:sp>
        <p:sp>
          <p:nvSpPr>
            <p:cNvPr id="19" name="TextBox 18">
              <a:extLst>
                <a:ext uri="{FF2B5EF4-FFF2-40B4-BE49-F238E27FC236}">
                  <a16:creationId xmlns:a16="http://schemas.microsoft.com/office/drawing/2014/main" id="{C8FAE5BA-7CBB-4204-AADF-0E7D274B8798}"/>
                </a:ext>
              </a:extLst>
            </p:cNvPr>
            <p:cNvSpPr txBox="1"/>
            <p:nvPr/>
          </p:nvSpPr>
          <p:spPr>
            <a:xfrm>
              <a:off x="8862163" y="3850577"/>
              <a:ext cx="2784264" cy="1569660"/>
            </a:xfrm>
            <a:prstGeom prst="rect">
              <a:avLst/>
            </a:prstGeom>
            <a:noFill/>
          </p:spPr>
          <p:txBody>
            <a:bodyPr wrap="square" rtlCol="0">
              <a:spAutoFit/>
            </a:bodyPr>
            <a:lstStyle/>
            <a:p>
              <a:pPr algn="ctr">
                <a:spcBef>
                  <a:spcPts val="800"/>
                </a:spcBef>
              </a:pPr>
              <a:r>
                <a:rPr lang="en-US" sz="2400" dirty="0">
                  <a:latin typeface="Source Sans Pro" panose="020B0503030403020204" pitchFamily="34" charset="0"/>
                  <a:ea typeface="Source Sans Pro" panose="020B0503030403020204" pitchFamily="34" charset="0"/>
                  <a:cs typeface="Arial" panose="020B0604020202020204" pitchFamily="34" charset="0"/>
                </a:rPr>
                <a:t>Shuttered Venue Operators Grant and Restaurant Revitalization Fund</a:t>
              </a:r>
            </a:p>
          </p:txBody>
        </p:sp>
        <p:sp>
          <p:nvSpPr>
            <p:cNvPr id="3" name="TextBox 2">
              <a:extLst>
                <a:ext uri="{FF2B5EF4-FFF2-40B4-BE49-F238E27FC236}">
                  <a16:creationId xmlns:a16="http://schemas.microsoft.com/office/drawing/2014/main" id="{C534DFAF-F091-4220-9CDF-78A18BE1475E}"/>
                </a:ext>
              </a:extLst>
            </p:cNvPr>
            <p:cNvSpPr txBox="1"/>
            <p:nvPr/>
          </p:nvSpPr>
          <p:spPr>
            <a:xfrm>
              <a:off x="551651" y="1521286"/>
              <a:ext cx="6553202" cy="584775"/>
            </a:xfrm>
            <a:prstGeom prst="rect">
              <a:avLst/>
            </a:prstGeom>
            <a:noFill/>
          </p:spPr>
          <p:txBody>
            <a:bodyPr wrap="square" rtlCol="0">
              <a:spAutoFit/>
            </a:bodyPr>
            <a:lstStyle/>
            <a:p>
              <a:pPr algn="ctr"/>
              <a:r>
                <a:rPr lang="en-US" sz="3200" b="1" dirty="0">
                  <a:solidFill>
                    <a:schemeClr val="bg2"/>
                  </a:solidFill>
                  <a:latin typeface="Source Sans Pro" panose="020B0503030403020204" pitchFamily="34" charset="0"/>
                  <a:ea typeface="Source Sans Pro" panose="020B0503030403020204" pitchFamily="34" charset="0"/>
                </a:rPr>
                <a:t>Loan Programs</a:t>
              </a:r>
            </a:p>
          </p:txBody>
        </p:sp>
        <p:sp>
          <p:nvSpPr>
            <p:cNvPr id="21" name="TextBox 20">
              <a:extLst>
                <a:ext uri="{FF2B5EF4-FFF2-40B4-BE49-F238E27FC236}">
                  <a16:creationId xmlns:a16="http://schemas.microsoft.com/office/drawing/2014/main" id="{332B2EEA-406B-430A-8BD0-68DD4325DCEC}"/>
                </a:ext>
              </a:extLst>
            </p:cNvPr>
            <p:cNvSpPr txBox="1"/>
            <p:nvPr/>
          </p:nvSpPr>
          <p:spPr>
            <a:xfrm>
              <a:off x="6533734" y="1508444"/>
              <a:ext cx="5090901" cy="584775"/>
            </a:xfrm>
            <a:prstGeom prst="rect">
              <a:avLst/>
            </a:prstGeom>
            <a:noFill/>
          </p:spPr>
          <p:txBody>
            <a:bodyPr wrap="square" rtlCol="0">
              <a:spAutoFit/>
            </a:bodyPr>
            <a:lstStyle/>
            <a:p>
              <a:pPr algn="ctr"/>
              <a:r>
                <a:rPr lang="en-US" sz="3200" b="1" dirty="0">
                  <a:solidFill>
                    <a:schemeClr val="accent2"/>
                  </a:solidFill>
                  <a:latin typeface="Source Sans Pro" panose="020B0503030403020204" pitchFamily="34" charset="0"/>
                  <a:ea typeface="Source Sans Pro" panose="020B0503030403020204" pitchFamily="34" charset="0"/>
                </a:rPr>
                <a:t>Payment &amp; Grant Programs</a:t>
              </a:r>
            </a:p>
          </p:txBody>
        </p:sp>
      </p:grpSp>
    </p:spTree>
    <p:extLst>
      <p:ext uri="{BB962C8B-B14F-4D97-AF65-F5344CB8AC3E}">
        <p14:creationId xmlns:p14="http://schemas.microsoft.com/office/powerpoint/2010/main" val="2142054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95ACF4-27C7-4E62-8BA9-AA7DE6954102}"/>
              </a:ext>
            </a:extLst>
          </p:cNvPr>
          <p:cNvSpPr>
            <a:spLocks noGrp="1"/>
          </p:cNvSpPr>
          <p:nvPr>
            <p:ph type="title"/>
          </p:nvPr>
        </p:nvSpPr>
        <p:spPr>
          <a:xfrm>
            <a:off x="838200" y="419100"/>
            <a:ext cx="10515600" cy="1026261"/>
          </a:xfrm>
        </p:spPr>
        <p:txBody>
          <a:bodyPr>
            <a:normAutofit/>
          </a:bodyPr>
          <a:lstStyle/>
          <a:p>
            <a:r>
              <a:rPr lang="en-US" sz="4400" dirty="0"/>
              <a:t>Economic Injury Disaster Loan - EIDL</a:t>
            </a:r>
          </a:p>
        </p:txBody>
      </p:sp>
      <p:sp>
        <p:nvSpPr>
          <p:cNvPr id="10" name="TextBox 9">
            <a:extLst>
              <a:ext uri="{FF2B5EF4-FFF2-40B4-BE49-F238E27FC236}">
                <a16:creationId xmlns:a16="http://schemas.microsoft.com/office/drawing/2014/main" id="{944E1FD7-F721-4F1D-BE95-6AA13CAC7E9F}"/>
              </a:ext>
            </a:extLst>
          </p:cNvPr>
          <p:cNvSpPr txBox="1"/>
          <p:nvPr/>
        </p:nvSpPr>
        <p:spPr>
          <a:xfrm>
            <a:off x="634999" y="1473475"/>
            <a:ext cx="11347893" cy="4662815"/>
          </a:xfrm>
          <a:prstGeom prst="rect">
            <a:avLst/>
          </a:prstGeom>
          <a:noFill/>
        </p:spPr>
        <p:txBody>
          <a:bodyPr wrap="square">
            <a:spAutoFit/>
          </a:bodyPr>
          <a:lstStyle/>
          <a:p>
            <a:pPr marL="342900" indent="-342900">
              <a:buFont typeface="Arial" panose="020B0604020202020204" pitchFamily="34" charset="0"/>
              <a:buChar char="•"/>
            </a:pPr>
            <a:r>
              <a:rPr lang="en-US" sz="2700" b="1" dirty="0">
                <a:solidFill>
                  <a:schemeClr val="accent2"/>
                </a:solidFill>
                <a:latin typeface="Source Sans Pro" panose="020B0503030403020204" pitchFamily="34" charset="0"/>
                <a:ea typeface="Source Sans Pro" panose="020B0503030403020204" pitchFamily="34" charset="0"/>
                <a:cs typeface="Arial" panose="020B0604020202020204" pitchFamily="34" charset="0"/>
              </a:rPr>
              <a:t>Application Deadline: </a:t>
            </a:r>
            <a:r>
              <a:rPr lang="en-US" sz="2700" dirty="0">
                <a:latin typeface="Source Sans Pro"/>
                <a:ea typeface="Source Sans Pro"/>
                <a:cs typeface="Arial"/>
              </a:rPr>
              <a:t>Dec. 31, 2021 or until funds are exhausted</a:t>
            </a:r>
          </a:p>
          <a:p>
            <a:endParaRPr lang="en-US" sz="2700" dirty="0">
              <a:latin typeface="Source Sans Pro"/>
              <a:ea typeface="Source Sans Pro"/>
              <a:cs typeface="Arial"/>
            </a:endParaRPr>
          </a:p>
          <a:p>
            <a:pPr marL="342900" indent="-342900">
              <a:buFont typeface="Arial" panose="020B0604020202020204" pitchFamily="34" charset="0"/>
              <a:buChar char="•"/>
            </a:pPr>
            <a:r>
              <a:rPr lang="en-US" sz="2700" b="1" dirty="0">
                <a:solidFill>
                  <a:schemeClr val="accent2"/>
                </a:solidFill>
                <a:latin typeface="Source Sans Pro" panose="020B0503030403020204" pitchFamily="34" charset="0"/>
                <a:ea typeface="Source Sans Pro" panose="020B0503030403020204" pitchFamily="34" charset="0"/>
                <a:cs typeface="Arial" panose="020B0604020202020204" pitchFamily="34" charset="0"/>
              </a:rPr>
              <a:t>Use of Funds: </a:t>
            </a:r>
            <a:r>
              <a:rPr lang="en-US" sz="2700" dirty="0">
                <a:latin typeface="Source Sans Pro"/>
                <a:ea typeface="Source Sans Pro"/>
                <a:cs typeface="Arial"/>
              </a:rPr>
              <a:t>Working capital and normal operating expenses such as continuation of health care benefits, rent, utilities, fixed-debt payments</a:t>
            </a:r>
          </a:p>
          <a:p>
            <a:pPr marL="342900" indent="-342900">
              <a:buFont typeface="Arial" panose="020B0604020202020204" pitchFamily="34" charset="0"/>
              <a:buChar char="•"/>
            </a:pPr>
            <a:endParaRPr lang="en-US" sz="2700" dirty="0">
              <a:latin typeface="Source Sans Pro"/>
              <a:ea typeface="Source Sans Pro"/>
              <a:cs typeface="Arial"/>
            </a:endParaRPr>
          </a:p>
          <a:p>
            <a:pPr marL="342900" indent="-342900">
              <a:buFont typeface="Arial" panose="020B0604020202020204" pitchFamily="34" charset="0"/>
              <a:buChar char="•"/>
            </a:pPr>
            <a:r>
              <a:rPr lang="en-US" sz="2700" b="1" dirty="0">
                <a:solidFill>
                  <a:schemeClr val="accent2"/>
                </a:solidFill>
                <a:latin typeface="Source Sans Pro" panose="020B0503030403020204" pitchFamily="34" charset="0"/>
                <a:ea typeface="Source Sans Pro" panose="020B0503030403020204" pitchFamily="34" charset="0"/>
                <a:cs typeface="Arial" panose="020B0604020202020204" pitchFamily="34" charset="0"/>
              </a:rPr>
              <a:t>Terms: </a:t>
            </a:r>
            <a:r>
              <a:rPr lang="en-US" sz="2700" dirty="0">
                <a:latin typeface="Source Sans Pro"/>
                <a:ea typeface="Source Sans Pro"/>
                <a:cs typeface="Arial"/>
              </a:rPr>
              <a:t>3.75% for businesses (fixed), 2.75% for nonprofits (fixed), 30 years, no prepayment penalty; ($100 filing fee deducted from loan proceeds)</a:t>
            </a:r>
          </a:p>
          <a:p>
            <a:pPr marL="342900" indent="-342900">
              <a:buFont typeface="Arial" panose="020B0604020202020204" pitchFamily="34" charset="0"/>
              <a:buChar char="•"/>
            </a:pPr>
            <a:endParaRPr lang="en-US" sz="2700" dirty="0">
              <a:latin typeface="Source Sans Pro"/>
              <a:ea typeface="Source Sans Pro"/>
              <a:cs typeface="Arial"/>
            </a:endParaRPr>
          </a:p>
          <a:p>
            <a:pPr marL="342900" indent="-342900">
              <a:buFont typeface="Arial" panose="020B0604020202020204" pitchFamily="34" charset="0"/>
              <a:buChar char="•"/>
            </a:pPr>
            <a:r>
              <a:rPr lang="en-US" sz="2700" b="1" dirty="0">
                <a:solidFill>
                  <a:schemeClr val="accent2"/>
                </a:solidFill>
                <a:latin typeface="Source Sans Pro" panose="020B0503030403020204" pitchFamily="34" charset="0"/>
                <a:ea typeface="Source Sans Pro" panose="020B0503030403020204" pitchFamily="34" charset="0"/>
                <a:cs typeface="Arial" panose="020B0604020202020204" pitchFamily="34" charset="0"/>
              </a:rPr>
              <a:t>Eligibility: </a:t>
            </a:r>
            <a:r>
              <a:rPr lang="en-US" sz="2700" dirty="0">
                <a:latin typeface="Source Sans Pro"/>
                <a:ea typeface="Source Sans Pro"/>
                <a:cs typeface="Arial"/>
              </a:rPr>
              <a:t>Qualified small businesses, cooperatives and agricultural enterprises with 500 or fewer employees (or defined as small per sba.gov/</a:t>
            </a:r>
            <a:r>
              <a:rPr lang="en-US" sz="2700" dirty="0" err="1">
                <a:latin typeface="Source Sans Pro"/>
                <a:ea typeface="Source Sans Pro"/>
                <a:cs typeface="Arial"/>
              </a:rPr>
              <a:t>sizestandards</a:t>
            </a:r>
            <a:r>
              <a:rPr lang="en-US" sz="2700" dirty="0">
                <a:latin typeface="Source Sans Pro"/>
                <a:ea typeface="Source Sans Pro"/>
                <a:cs typeface="Arial"/>
              </a:rPr>
              <a:t>), and private non-profits</a:t>
            </a:r>
          </a:p>
        </p:txBody>
      </p:sp>
      <p:cxnSp>
        <p:nvCxnSpPr>
          <p:cNvPr id="21" name="Straight Connector 20">
            <a:extLst>
              <a:ext uri="{FF2B5EF4-FFF2-40B4-BE49-F238E27FC236}">
                <a16:creationId xmlns:a16="http://schemas.microsoft.com/office/drawing/2014/main" id="{6E6AB9B3-938C-4A48-B97F-3F4F2A6DA71A}"/>
              </a:ext>
            </a:extLst>
          </p:cNvPr>
          <p:cNvCxnSpPr>
            <a:cxnSpLocks/>
          </p:cNvCxnSpPr>
          <p:nvPr/>
        </p:nvCxnSpPr>
        <p:spPr>
          <a:xfrm>
            <a:off x="635000" y="1097330"/>
            <a:ext cx="10909300" cy="0"/>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22" name="Title 1">
            <a:extLst>
              <a:ext uri="{FF2B5EF4-FFF2-40B4-BE49-F238E27FC236}">
                <a16:creationId xmlns:a16="http://schemas.microsoft.com/office/drawing/2014/main" id="{40185971-78C3-4E45-9EFA-A86E63563BB0}"/>
              </a:ext>
            </a:extLst>
          </p:cNvPr>
          <p:cNvSpPr txBox="1">
            <a:spLocks/>
          </p:cNvSpPr>
          <p:nvPr/>
        </p:nvSpPr>
        <p:spPr>
          <a:xfrm>
            <a:off x="8496300" y="6231238"/>
            <a:ext cx="3366304" cy="415323"/>
          </a:xfrm>
          <a:prstGeom prst="rect">
            <a:avLst/>
          </a:prstGeom>
          <a:noFill/>
        </p:spPr>
        <p:txBody>
          <a:bodyPr vert="horz" lIns="91440" tIns="45720" rIns="91440" bIns="45720" rtlCol="0" anchor="t">
            <a:normAutofit/>
          </a:bodyPr>
          <a:lstStyle>
            <a:lvl1pPr algn="ctr" defTabSz="914400" rtl="0" eaLnBrk="1" latinLnBrk="0" hangingPunct="1">
              <a:lnSpc>
                <a:spcPct val="90000"/>
              </a:lnSpc>
              <a:spcBef>
                <a:spcPct val="0"/>
              </a:spcBef>
              <a:buNone/>
              <a:defRPr sz="3600" b="1" i="0" kern="1200" spc="-100" baseline="0">
                <a:solidFill>
                  <a:srgbClr val="003F80"/>
                </a:solidFill>
                <a:latin typeface="Source Sans Pro" charset="0"/>
                <a:ea typeface="Source Sans Pro" charset="0"/>
                <a:cs typeface="Source Sans Pro" charset="0"/>
              </a:defRPr>
            </a:lvl1pPr>
          </a:lstStyle>
          <a:p>
            <a:pPr algn="r"/>
            <a:r>
              <a:rPr lang="en-US" sz="2000" dirty="0">
                <a:solidFill>
                  <a:schemeClr val="tx2"/>
                </a:solidFill>
              </a:rPr>
              <a:t>SBA.gov/EIDL</a:t>
            </a:r>
          </a:p>
        </p:txBody>
      </p:sp>
    </p:spTree>
    <p:extLst>
      <p:ext uri="{BB962C8B-B14F-4D97-AF65-F5344CB8AC3E}">
        <p14:creationId xmlns:p14="http://schemas.microsoft.com/office/powerpoint/2010/main" val="3820433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0C31FD-73A1-4CA8-8860-08D2AB20A643}"/>
              </a:ext>
            </a:extLst>
          </p:cNvPr>
          <p:cNvSpPr txBox="1"/>
          <p:nvPr/>
        </p:nvSpPr>
        <p:spPr>
          <a:xfrm>
            <a:off x="675381" y="1694353"/>
            <a:ext cx="11187223" cy="4955203"/>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dirty="0">
                <a:solidFill>
                  <a:schemeClr val="accent2"/>
                </a:solidFill>
                <a:latin typeface="Source Sans Pro" panose="020B0503030403020204" pitchFamily="34" charset="0"/>
                <a:ea typeface="Source Sans Pro" panose="020B0503030403020204" pitchFamily="34" charset="0"/>
                <a:cs typeface="Arial" panose="020B0604020202020204" pitchFamily="34" charset="0"/>
              </a:rPr>
              <a:t>Loan limit: </a:t>
            </a:r>
            <a:r>
              <a:rPr lang="en-US" sz="3200" dirty="0">
                <a:latin typeface="Source Sans Pro"/>
                <a:ea typeface="Source Sans Pro"/>
                <a:cs typeface="Arial"/>
              </a:rPr>
              <a:t>$500,000 maximum loan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dirty="0">
              <a:latin typeface="Source Sans Pro"/>
              <a:ea typeface="Source Sans Pro"/>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dirty="0">
                <a:solidFill>
                  <a:schemeClr val="accent2"/>
                </a:solidFill>
                <a:latin typeface="Source Sans Pro" panose="020B0503030403020204" pitchFamily="34" charset="0"/>
                <a:ea typeface="Source Sans Pro" panose="020B0503030403020204" pitchFamily="34" charset="0"/>
                <a:cs typeface="Arial" panose="020B0604020202020204" pitchFamily="34" charset="0"/>
              </a:rPr>
              <a:t>To request an increase</a:t>
            </a:r>
            <a:r>
              <a:rPr lang="en-US" sz="3200" b="1" dirty="0">
                <a:solidFill>
                  <a:schemeClr val="accent2"/>
                </a:solidFill>
                <a:latin typeface="Source Sans Pro"/>
                <a:ea typeface="Source Sans Pro"/>
                <a:cs typeface="Arial"/>
              </a:rPr>
              <a:t>:</a:t>
            </a:r>
            <a:r>
              <a:rPr lang="en-US" sz="3200" dirty="0">
                <a:latin typeface="Source Sans Pro"/>
                <a:ea typeface="Source Sans Pro"/>
                <a:cs typeface="Arial"/>
              </a:rPr>
              <a:t> Utilize the “Request More Funds” option in the portal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dirty="0">
              <a:latin typeface="Source Sans Pro"/>
              <a:ea typeface="Source Sans Pro"/>
              <a:cs typeface="Arial"/>
            </a:endParaRPr>
          </a:p>
          <a:p>
            <a:pPr marL="342900" indent="-342900">
              <a:buFont typeface="Arial" panose="020B0604020202020204" pitchFamily="34" charset="0"/>
              <a:buChar char="•"/>
            </a:pPr>
            <a:r>
              <a:rPr lang="en-US" sz="3200" b="1" dirty="0">
                <a:solidFill>
                  <a:schemeClr val="accent2"/>
                </a:solidFill>
                <a:latin typeface="Source Sans Pro" panose="020B0503030403020204" pitchFamily="34" charset="0"/>
                <a:ea typeface="Source Sans Pro" panose="020B0503030403020204" pitchFamily="34" charset="0"/>
                <a:cs typeface="Arial" panose="020B0604020202020204" pitchFamily="34" charset="0"/>
              </a:rPr>
              <a:t>Loans made in 2020: </a:t>
            </a:r>
            <a:r>
              <a:rPr lang="en-US" sz="3200" dirty="0">
                <a:latin typeface="Source Sans Pro"/>
                <a:ea typeface="Source Sans Pro"/>
                <a:cs typeface="Arial"/>
              </a:rPr>
              <a:t>1st payment due 24 months from note date </a:t>
            </a:r>
          </a:p>
          <a:p>
            <a:endParaRPr lang="en-US" sz="3200" dirty="0">
              <a:latin typeface="Source Sans Pro"/>
              <a:ea typeface="Source Sans Pro"/>
              <a:cs typeface="Arial"/>
            </a:endParaRPr>
          </a:p>
          <a:p>
            <a:pPr marL="342900" indent="-342900">
              <a:buFont typeface="Arial" panose="020B0604020202020204" pitchFamily="34" charset="0"/>
              <a:buChar char="•"/>
            </a:pPr>
            <a:r>
              <a:rPr lang="en-US" sz="3200" b="1" dirty="0">
                <a:solidFill>
                  <a:schemeClr val="accent2"/>
                </a:solidFill>
                <a:latin typeface="Source Sans Pro" panose="020B0503030403020204" pitchFamily="34" charset="0"/>
                <a:ea typeface="Source Sans Pro" panose="020B0503030403020204" pitchFamily="34" charset="0"/>
                <a:cs typeface="Arial" panose="020B0604020202020204" pitchFamily="34" charset="0"/>
              </a:rPr>
              <a:t>Loans made in 2021: </a:t>
            </a:r>
            <a:r>
              <a:rPr lang="en-US" sz="3200" dirty="0">
                <a:latin typeface="Source Sans Pro"/>
                <a:ea typeface="Source Sans Pro"/>
                <a:cs typeface="Arial"/>
              </a:rPr>
              <a:t>1st payment due 18 months from note </a:t>
            </a:r>
            <a:r>
              <a:rPr lang="en-US" sz="2800" dirty="0">
                <a:latin typeface="Source Sans Pro"/>
                <a:ea typeface="Source Sans Pro"/>
                <a:cs typeface="Arial"/>
              </a:rPr>
              <a:t>date</a:t>
            </a:r>
          </a:p>
        </p:txBody>
      </p:sp>
      <p:sp>
        <p:nvSpPr>
          <p:cNvPr id="5" name="Title 4">
            <a:extLst>
              <a:ext uri="{FF2B5EF4-FFF2-40B4-BE49-F238E27FC236}">
                <a16:creationId xmlns:a16="http://schemas.microsoft.com/office/drawing/2014/main" id="{B3CF70E0-6134-4426-B180-23119382B602}"/>
              </a:ext>
            </a:extLst>
          </p:cNvPr>
          <p:cNvSpPr>
            <a:spLocks noGrp="1"/>
          </p:cNvSpPr>
          <p:nvPr>
            <p:ph type="title"/>
          </p:nvPr>
        </p:nvSpPr>
        <p:spPr>
          <a:xfrm>
            <a:off x="838200" y="391866"/>
            <a:ext cx="10515600" cy="1026261"/>
          </a:xfrm>
        </p:spPr>
        <p:txBody>
          <a:bodyPr>
            <a:normAutofit/>
          </a:bodyPr>
          <a:lstStyle/>
          <a:p>
            <a:r>
              <a:rPr lang="en-US" sz="4800" dirty="0"/>
              <a:t>Economic Injury Disaster Loan - EIDL</a:t>
            </a:r>
          </a:p>
        </p:txBody>
      </p:sp>
      <p:cxnSp>
        <p:nvCxnSpPr>
          <p:cNvPr id="6" name="Straight Connector 5">
            <a:extLst>
              <a:ext uri="{FF2B5EF4-FFF2-40B4-BE49-F238E27FC236}">
                <a16:creationId xmlns:a16="http://schemas.microsoft.com/office/drawing/2014/main" id="{5D0BC69B-4762-431D-872A-51B54A4BC729}"/>
              </a:ext>
            </a:extLst>
          </p:cNvPr>
          <p:cNvCxnSpPr>
            <a:cxnSpLocks/>
          </p:cNvCxnSpPr>
          <p:nvPr/>
        </p:nvCxnSpPr>
        <p:spPr>
          <a:xfrm>
            <a:off x="635000" y="1430936"/>
            <a:ext cx="10909300" cy="0"/>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7" name="Title 1">
            <a:extLst>
              <a:ext uri="{FF2B5EF4-FFF2-40B4-BE49-F238E27FC236}">
                <a16:creationId xmlns:a16="http://schemas.microsoft.com/office/drawing/2014/main" id="{623A2403-E16F-40B5-BAFB-B34D48A69429}"/>
              </a:ext>
            </a:extLst>
          </p:cNvPr>
          <p:cNvSpPr txBox="1">
            <a:spLocks/>
          </p:cNvSpPr>
          <p:nvPr/>
        </p:nvSpPr>
        <p:spPr>
          <a:xfrm>
            <a:off x="8496300" y="6172199"/>
            <a:ext cx="3366304" cy="415323"/>
          </a:xfrm>
          <a:prstGeom prst="rect">
            <a:avLst/>
          </a:prstGeom>
          <a:noFill/>
        </p:spPr>
        <p:txBody>
          <a:bodyPr vert="horz" lIns="91440" tIns="45720" rIns="91440" bIns="45720" rtlCol="0" anchor="t">
            <a:normAutofit/>
          </a:bodyPr>
          <a:lstStyle>
            <a:lvl1pPr algn="ctr" defTabSz="914400" rtl="0" eaLnBrk="1" latinLnBrk="0" hangingPunct="1">
              <a:lnSpc>
                <a:spcPct val="90000"/>
              </a:lnSpc>
              <a:spcBef>
                <a:spcPct val="0"/>
              </a:spcBef>
              <a:buNone/>
              <a:defRPr sz="3600" b="1" i="0" kern="1200" spc="-100" baseline="0">
                <a:solidFill>
                  <a:srgbClr val="003F80"/>
                </a:solidFill>
                <a:latin typeface="Source Sans Pro" charset="0"/>
                <a:ea typeface="Source Sans Pro" charset="0"/>
                <a:cs typeface="Source Sans Pro" charset="0"/>
              </a:defRPr>
            </a:lvl1pPr>
          </a:lstStyle>
          <a:p>
            <a:pPr algn="r"/>
            <a:r>
              <a:rPr lang="en-US" sz="2000" dirty="0">
                <a:solidFill>
                  <a:schemeClr val="tx2"/>
                </a:solidFill>
              </a:rPr>
              <a:t>SBA.gov/EIDL</a:t>
            </a:r>
          </a:p>
        </p:txBody>
      </p:sp>
    </p:spTree>
    <p:extLst>
      <p:ext uri="{BB962C8B-B14F-4D97-AF65-F5344CB8AC3E}">
        <p14:creationId xmlns:p14="http://schemas.microsoft.com/office/powerpoint/2010/main" val="4267072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0C13-E308-4965-9E28-3A8758922702}"/>
              </a:ext>
            </a:extLst>
          </p:cNvPr>
          <p:cNvSpPr>
            <a:spLocks noGrp="1"/>
          </p:cNvSpPr>
          <p:nvPr>
            <p:ph type="title"/>
          </p:nvPr>
        </p:nvSpPr>
        <p:spPr/>
        <p:txBody>
          <a:bodyPr>
            <a:normAutofit fontScale="90000"/>
          </a:bodyPr>
          <a:lstStyle/>
          <a:p>
            <a:r>
              <a:rPr lang="en-US" sz="8000" dirty="0"/>
              <a:t>Targeted Advance</a:t>
            </a:r>
          </a:p>
        </p:txBody>
      </p:sp>
      <p:sp>
        <p:nvSpPr>
          <p:cNvPr id="3" name="TextBox 2">
            <a:extLst>
              <a:ext uri="{FF2B5EF4-FFF2-40B4-BE49-F238E27FC236}">
                <a16:creationId xmlns:a16="http://schemas.microsoft.com/office/drawing/2014/main" id="{AF4E39E7-F069-44EB-84B1-1ECA7E71B80D}"/>
              </a:ext>
            </a:extLst>
          </p:cNvPr>
          <p:cNvSpPr txBox="1"/>
          <p:nvPr/>
        </p:nvSpPr>
        <p:spPr>
          <a:xfrm>
            <a:off x="329396" y="1690688"/>
            <a:ext cx="11533208" cy="4524315"/>
          </a:xfrm>
          <a:prstGeom prst="rect">
            <a:avLst/>
          </a:prstGeom>
          <a:noFill/>
        </p:spPr>
        <p:txBody>
          <a:bodyPr wrap="square" rtlCol="0">
            <a:spAutoFit/>
          </a:bodyPr>
          <a:lstStyle/>
          <a:p>
            <a:r>
              <a:rPr lang="en-US" sz="3600" b="1" dirty="0">
                <a:solidFill>
                  <a:schemeClr val="accent2"/>
                </a:solidFill>
                <a:latin typeface="Source Sans Pro" panose="020B0503030403020204" pitchFamily="34" charset="0"/>
                <a:ea typeface="Source Sans Pro" panose="020B0503030403020204" pitchFamily="34" charset="0"/>
                <a:cs typeface="Arial" panose="020B0604020202020204" pitchFamily="34" charset="0"/>
              </a:rPr>
              <a:t>Up to $15,000 in grant funding available </a:t>
            </a:r>
            <a:r>
              <a:rPr lang="en-US" sz="3600" dirty="0">
                <a:latin typeface="Source Sans Pro" panose="020B0503030403020204" pitchFamily="34" charset="0"/>
                <a:ea typeface="Source Sans Pro" panose="020B0503030403020204" pitchFamily="34" charset="0"/>
                <a:cs typeface="Arial" panose="020B0604020202020204" pitchFamily="34" charset="0"/>
              </a:rPr>
              <a:t>to eligible small businesses; if interested must apply for a traditional EIDL loan first</a:t>
            </a:r>
            <a:endParaRPr lang="en-US" sz="3200" dirty="0">
              <a:latin typeface="Source Sans Pro" panose="020B0503030403020204" pitchFamily="34" charset="0"/>
              <a:ea typeface="Source Sans Pro" panose="020B0503030403020204" pitchFamily="34" charset="0"/>
              <a:cs typeface="Arial" panose="020B0604020202020204" pitchFamily="34" charset="0"/>
            </a:endParaRPr>
          </a:p>
          <a:p>
            <a:endParaRPr lang="en-US" sz="3600" b="1" dirty="0">
              <a:solidFill>
                <a:schemeClr val="accent2"/>
              </a:solidFill>
              <a:latin typeface="Source Sans Pro" panose="020B0503030403020204" pitchFamily="34" charset="0"/>
              <a:ea typeface="Source Sans Pro" panose="020B0503030403020204" pitchFamily="34" charset="0"/>
              <a:cs typeface="Arial" panose="020B0604020202020204" pitchFamily="34" charset="0"/>
            </a:endParaRPr>
          </a:p>
          <a:p>
            <a:r>
              <a:rPr lang="en-US" sz="3600" b="1" dirty="0">
                <a:solidFill>
                  <a:schemeClr val="accent2"/>
                </a:solidFill>
                <a:latin typeface="Source Sans Pro" panose="020B0503030403020204" pitchFamily="34" charset="0"/>
                <a:ea typeface="Source Sans Pro" panose="020B0503030403020204" pitchFamily="34" charset="0"/>
                <a:cs typeface="Arial" panose="020B0604020202020204" pitchFamily="34" charset="0"/>
              </a:rPr>
              <a:t>Small businesses can:</a:t>
            </a:r>
          </a:p>
          <a:p>
            <a:pPr marL="342900" indent="-342900">
              <a:buFont typeface="Arial" panose="020B0604020202020204" pitchFamily="34" charset="0"/>
              <a:buChar char="•"/>
            </a:pPr>
            <a:r>
              <a:rPr lang="en-US" sz="3600" dirty="0">
                <a:latin typeface="Source Sans Pro" panose="020B0503030403020204" pitchFamily="34" charset="0"/>
                <a:ea typeface="Source Sans Pro" panose="020B0503030403020204" pitchFamily="34" charset="0"/>
                <a:cs typeface="Arial" panose="020B0604020202020204" pitchFamily="34" charset="0"/>
              </a:rPr>
              <a:t>Be declined and still get the grant</a:t>
            </a:r>
          </a:p>
          <a:p>
            <a:pPr marL="342900" indent="-342900">
              <a:buFont typeface="Arial" panose="020B0604020202020204" pitchFamily="34" charset="0"/>
              <a:buChar char="•"/>
            </a:pPr>
            <a:r>
              <a:rPr lang="en-US" sz="3600" dirty="0">
                <a:latin typeface="Source Sans Pro" panose="020B0503030403020204" pitchFamily="34" charset="0"/>
                <a:ea typeface="Source Sans Pro" panose="020B0503030403020204" pitchFamily="34" charset="0"/>
                <a:cs typeface="Arial" panose="020B0604020202020204" pitchFamily="34" charset="0"/>
              </a:rPr>
              <a:t>Refuse an approved EIDL loan and still get the grant</a:t>
            </a:r>
          </a:p>
          <a:p>
            <a:pPr marL="342900" indent="-342900">
              <a:buFont typeface="Arial" panose="020B0604020202020204" pitchFamily="34" charset="0"/>
              <a:buChar char="•"/>
            </a:pPr>
            <a:r>
              <a:rPr lang="en-US" sz="3600" dirty="0">
                <a:latin typeface="Source Sans Pro" panose="020B0503030403020204" pitchFamily="34" charset="0"/>
                <a:ea typeface="Source Sans Pro" panose="020B0503030403020204" pitchFamily="34" charset="0"/>
                <a:cs typeface="Arial" panose="020B0604020202020204" pitchFamily="34" charset="0"/>
              </a:rPr>
              <a:t>Not submit any additional paperwork &amp; still get the grant</a:t>
            </a:r>
          </a:p>
        </p:txBody>
      </p:sp>
      <p:cxnSp>
        <p:nvCxnSpPr>
          <p:cNvPr id="5" name="Straight Connector 4">
            <a:extLst>
              <a:ext uri="{FF2B5EF4-FFF2-40B4-BE49-F238E27FC236}">
                <a16:creationId xmlns:a16="http://schemas.microsoft.com/office/drawing/2014/main" id="{FCCE6E4F-5481-45D2-B479-DA725DA55F3C}"/>
              </a:ext>
            </a:extLst>
          </p:cNvPr>
          <p:cNvCxnSpPr>
            <a:cxnSpLocks/>
          </p:cNvCxnSpPr>
          <p:nvPr/>
        </p:nvCxnSpPr>
        <p:spPr>
          <a:xfrm>
            <a:off x="762000" y="1570765"/>
            <a:ext cx="10909300" cy="0"/>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6" name="Title 1">
            <a:extLst>
              <a:ext uri="{FF2B5EF4-FFF2-40B4-BE49-F238E27FC236}">
                <a16:creationId xmlns:a16="http://schemas.microsoft.com/office/drawing/2014/main" id="{ACC9ECCB-3338-4737-8122-989C799776C5}"/>
              </a:ext>
            </a:extLst>
          </p:cNvPr>
          <p:cNvSpPr txBox="1">
            <a:spLocks/>
          </p:cNvSpPr>
          <p:nvPr/>
        </p:nvSpPr>
        <p:spPr>
          <a:xfrm>
            <a:off x="8496300" y="6172199"/>
            <a:ext cx="3366304" cy="415323"/>
          </a:xfrm>
          <a:prstGeom prst="rect">
            <a:avLst/>
          </a:prstGeom>
          <a:noFill/>
        </p:spPr>
        <p:txBody>
          <a:bodyPr vert="horz" lIns="91440" tIns="45720" rIns="91440" bIns="45720" rtlCol="0" anchor="t">
            <a:normAutofit/>
          </a:bodyPr>
          <a:lstStyle>
            <a:lvl1pPr algn="ctr" defTabSz="914400" rtl="0" eaLnBrk="1" latinLnBrk="0" hangingPunct="1">
              <a:lnSpc>
                <a:spcPct val="90000"/>
              </a:lnSpc>
              <a:spcBef>
                <a:spcPct val="0"/>
              </a:spcBef>
              <a:buNone/>
              <a:defRPr sz="3600" b="1" i="0" kern="1200" spc="-100" baseline="0">
                <a:solidFill>
                  <a:srgbClr val="003F80"/>
                </a:solidFill>
                <a:latin typeface="Source Sans Pro" charset="0"/>
                <a:ea typeface="Source Sans Pro" charset="0"/>
                <a:cs typeface="Source Sans Pro" charset="0"/>
              </a:defRPr>
            </a:lvl1pPr>
          </a:lstStyle>
          <a:p>
            <a:pPr algn="r"/>
            <a:r>
              <a:rPr lang="en-US" sz="2000" dirty="0">
                <a:solidFill>
                  <a:schemeClr val="tx2"/>
                </a:solidFill>
              </a:rPr>
              <a:t>SBA.gov/targetedadvance</a:t>
            </a:r>
          </a:p>
        </p:txBody>
      </p:sp>
    </p:spTree>
    <p:extLst>
      <p:ext uri="{BB962C8B-B14F-4D97-AF65-F5344CB8AC3E}">
        <p14:creationId xmlns:p14="http://schemas.microsoft.com/office/powerpoint/2010/main" val="1596311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2002" y="386496"/>
            <a:ext cx="11287997" cy="1367041"/>
          </a:xfrm>
          <a:prstGeom prst="rect">
            <a:avLst/>
          </a:prstGeom>
        </p:spPr>
        <p:txBody>
          <a:bodyPr vert="horz" wrap="square" lIns="0" tIns="12700" rIns="0" bIns="0" rtlCol="0">
            <a:spAutoFit/>
          </a:bodyPr>
          <a:lstStyle/>
          <a:p>
            <a:pPr marL="0" marR="0" lvl="0" indent="0" defTabSz="685749" rtl="0" eaLnBrk="1" fontAlgn="auto" latinLnBrk="0" hangingPunct="1">
              <a:lnSpc>
                <a:spcPct val="100000"/>
              </a:lnSpc>
              <a:spcBef>
                <a:spcPts val="0"/>
              </a:spcBef>
              <a:spcAft>
                <a:spcPts val="0"/>
              </a:spcAft>
              <a:buClrTx/>
              <a:buSzTx/>
              <a:buFontTx/>
              <a:buNone/>
              <a:tabLst/>
              <a:defRPr/>
            </a:pPr>
            <a:r>
              <a:rPr lang="en-US" sz="4800" dirty="0">
                <a:latin typeface="Source Sans Pro"/>
                <a:ea typeface="Source Sans Pro"/>
                <a:cs typeface="Arial"/>
              </a:rPr>
              <a:t>Targeted EIDL Advance</a:t>
            </a:r>
            <a:br>
              <a:rPr lang="en-US" dirty="0">
                <a:latin typeface="Source Sans Pro"/>
                <a:ea typeface="Source Sans Pro"/>
                <a:cs typeface="Arial"/>
              </a:rPr>
            </a:br>
            <a:br>
              <a:rPr lang="en-US" sz="1000" dirty="0">
                <a:latin typeface="Source Sans Pro" panose="020B0503030403020204" pitchFamily="34" charset="0"/>
                <a:ea typeface="Source Sans Pro" panose="020B0503030403020204" pitchFamily="34" charset="0"/>
                <a:cs typeface="Arial" panose="020B0604020202020204" pitchFamily="34" charset="0"/>
              </a:rPr>
            </a:br>
            <a:r>
              <a:rPr lang="en-US" sz="3000" dirty="0">
                <a:solidFill>
                  <a:srgbClr val="007DBC"/>
                </a:solidFill>
                <a:latin typeface="Source Sans Pro"/>
                <a:ea typeface="Source Sans Pro"/>
                <a:cs typeface="Arial"/>
              </a:rPr>
              <a:t>N</a:t>
            </a:r>
            <a:r>
              <a:rPr kumimoji="0" lang="en-US" sz="3000" b="1" i="0" u="none" strike="noStrike" kern="1200" cap="none" spc="-100" normalizeH="0" baseline="0" noProof="0" dirty="0">
                <a:ln>
                  <a:noFill/>
                </a:ln>
                <a:solidFill>
                  <a:srgbClr val="007DBC"/>
                </a:solidFill>
                <a:effectLst/>
                <a:uLnTx/>
                <a:uFillTx/>
                <a:latin typeface="Source Sans Pro"/>
                <a:ea typeface="Source Sans Pro"/>
                <a:cs typeface="Arial"/>
              </a:rPr>
              <a:t>o action required until contacted by the SBA via direct email invite</a:t>
            </a:r>
            <a:endParaRPr lang="en-US" sz="3000" dirty="0">
              <a:solidFill>
                <a:schemeClr val="bg2"/>
              </a:solidFill>
              <a:latin typeface="Source Sans Pro" panose="020B0503030403020204" pitchFamily="34" charset="0"/>
              <a:ea typeface="Source Sans Pro" panose="020B0503030403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56C4E9B-2C5B-458F-9779-9F07546356BE}"/>
              </a:ext>
            </a:extLst>
          </p:cNvPr>
          <p:cNvSpPr txBox="1"/>
          <p:nvPr/>
        </p:nvSpPr>
        <p:spPr>
          <a:xfrm>
            <a:off x="647700" y="1713477"/>
            <a:ext cx="10700109" cy="4585871"/>
          </a:xfrm>
          <a:prstGeom prst="rect">
            <a:avLst/>
          </a:prstGeom>
          <a:noFill/>
        </p:spPr>
        <p:txBody>
          <a:bodyPr wrap="square" lIns="91440" tIns="45720" rIns="91440" bIns="45720" rtlCol="0" anchor="t">
            <a:spAutoFit/>
          </a:bodyPr>
          <a:lstStyle/>
          <a:p>
            <a:pPr marL="0" lvl="1"/>
            <a:r>
              <a:rPr lang="en-US" sz="3600" b="1" dirty="0">
                <a:solidFill>
                  <a:schemeClr val="accent2"/>
                </a:solidFill>
                <a:latin typeface="Source Sans Pro" panose="020B0503030403020204" pitchFamily="34" charset="0"/>
                <a:ea typeface="Source Sans Pro" panose="020B0503030403020204" pitchFamily="34" charset="0"/>
                <a:cs typeface="Arial" panose="020B0604020202020204" pitchFamily="34" charset="0"/>
              </a:rPr>
              <a:t>New Program in the Economic Aid Act</a:t>
            </a:r>
            <a:endParaRPr lang="en-US" sz="3600" dirty="0">
              <a:latin typeface="Source Sans Pro" panose="020B0503030403020204" pitchFamily="34" charset="0"/>
              <a:ea typeface="Source Sans Pro" panose="020B0503030403020204" pitchFamily="34" charset="0"/>
              <a:cs typeface="Arial" panose="020B0604020202020204" pitchFamily="34" charset="0"/>
            </a:endParaRPr>
          </a:p>
          <a:p>
            <a:pPr marL="342900" lvl="1" indent="-342900">
              <a:lnSpc>
                <a:spcPct val="90000"/>
              </a:lnSpc>
              <a:spcBef>
                <a:spcPts val="1200"/>
              </a:spcBef>
              <a:spcAft>
                <a:spcPts val="1200"/>
              </a:spcAft>
              <a:buFont typeface="Arial" panose="020B0604020202020204" pitchFamily="34" charset="0"/>
              <a:buChar char="•"/>
            </a:pPr>
            <a:r>
              <a:rPr lang="en-US" sz="2400" dirty="0">
                <a:latin typeface="Source Sans Pro"/>
                <a:ea typeface="Source Sans Pro"/>
                <a:cs typeface="Arial"/>
              </a:rPr>
              <a:t>Only for businesses and nonprofits that applied for an EIDL </a:t>
            </a:r>
          </a:p>
          <a:p>
            <a:pPr lvl="1" indent="-457200">
              <a:lnSpc>
                <a:spcPct val="90000"/>
              </a:lnSpc>
              <a:buAutoNum type="arabicParenR"/>
            </a:pPr>
            <a:r>
              <a:rPr lang="en-US" sz="2400" dirty="0">
                <a:latin typeface="Source Sans Pro"/>
                <a:ea typeface="Source Sans Pro"/>
                <a:cs typeface="Arial"/>
              </a:rPr>
              <a:t>are in a </a:t>
            </a:r>
            <a:r>
              <a:rPr lang="en-US" sz="2400" b="1" dirty="0">
                <a:latin typeface="Source Sans Pro"/>
                <a:ea typeface="Source Sans Pro"/>
                <a:cs typeface="Arial"/>
              </a:rPr>
              <a:t>low-income community</a:t>
            </a:r>
          </a:p>
          <a:p>
            <a:pPr lvl="1" indent="-457200">
              <a:lnSpc>
                <a:spcPct val="90000"/>
              </a:lnSpc>
              <a:buAutoNum type="arabicParenR"/>
            </a:pPr>
            <a:r>
              <a:rPr lang="en-US" sz="2400" dirty="0">
                <a:latin typeface="Source Sans Pro"/>
                <a:ea typeface="Source Sans Pro"/>
                <a:cs typeface="Arial"/>
              </a:rPr>
              <a:t>have suffered </a:t>
            </a:r>
            <a:r>
              <a:rPr lang="en-US" sz="2400" b="1" dirty="0">
                <a:latin typeface="Source Sans Pro"/>
                <a:ea typeface="Source Sans Pro"/>
                <a:cs typeface="Arial"/>
              </a:rPr>
              <a:t>greater than 30% economic loss</a:t>
            </a:r>
          </a:p>
          <a:p>
            <a:pPr lvl="1" indent="-457200">
              <a:lnSpc>
                <a:spcPct val="90000"/>
              </a:lnSpc>
              <a:buAutoNum type="arabicParenR"/>
            </a:pPr>
            <a:r>
              <a:rPr lang="en-US" sz="2400" dirty="0">
                <a:latin typeface="Source Sans Pro"/>
                <a:ea typeface="Source Sans Pro"/>
                <a:cs typeface="Arial"/>
              </a:rPr>
              <a:t>have </a:t>
            </a:r>
            <a:r>
              <a:rPr lang="en-US" sz="2400" b="1" dirty="0">
                <a:latin typeface="Source Sans Pro"/>
                <a:ea typeface="Source Sans Pro"/>
                <a:cs typeface="Arial"/>
              </a:rPr>
              <a:t>300 or fewer employees</a:t>
            </a:r>
          </a:p>
          <a:p>
            <a:pPr marL="0" lvl="1">
              <a:lnSpc>
                <a:spcPct val="90000"/>
              </a:lnSpc>
              <a:spcBef>
                <a:spcPts val="600"/>
              </a:spcBef>
              <a:spcAft>
                <a:spcPts val="1200"/>
              </a:spcAft>
            </a:pPr>
            <a:r>
              <a:rPr lang="en-US" sz="2400" dirty="0">
                <a:latin typeface="Source Sans Pro" panose="020B0503030403020204" pitchFamily="34" charset="0"/>
                <a:ea typeface="Source Sans Pro" panose="020B0503030403020204" pitchFamily="34" charset="0"/>
                <a:cs typeface="Arial" panose="020B0604020202020204" pitchFamily="34" charset="0"/>
              </a:rPr>
              <a:t>If you meet the above, a Targeted EIDL Advance will (per funding availability): </a:t>
            </a:r>
          </a:p>
          <a:p>
            <a:pPr marL="800100" lvl="2" indent="-342900">
              <a:lnSpc>
                <a:spcPct val="90000"/>
              </a:lnSpc>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cs typeface="Arial" panose="020B0604020202020204" pitchFamily="34" charset="0"/>
              </a:rPr>
              <a:t>Balance out a previous EIDL Advance to a full $10,000</a:t>
            </a:r>
          </a:p>
          <a:p>
            <a:pPr marL="800100" lvl="2" indent="-342900">
              <a:lnSpc>
                <a:spcPct val="90000"/>
              </a:lnSpc>
              <a:buFont typeface="Arial" panose="020B0604020202020204" pitchFamily="34" charset="0"/>
              <a:buChar char="•"/>
            </a:pPr>
            <a:r>
              <a:rPr lang="en-US" sz="2400" dirty="0">
                <a:latin typeface="Source Sans Pro"/>
                <a:ea typeface="Source Sans Pro"/>
                <a:cs typeface="Arial"/>
              </a:rPr>
              <a:t>Provide $10,000 to those who applied for an EIDL but didn't receive an  Advance payment due to lack of funding</a:t>
            </a:r>
          </a:p>
          <a:p>
            <a:pPr marL="800100" lvl="2" indent="-342900">
              <a:lnSpc>
                <a:spcPct val="90000"/>
              </a:lnSpc>
              <a:spcBef>
                <a:spcPts val="600"/>
              </a:spcBef>
              <a:buFont typeface="Arial" panose="020B0604020202020204" pitchFamily="34" charset="0"/>
              <a:buChar char="•"/>
            </a:pPr>
            <a:r>
              <a:rPr lang="en-US" sz="2400" b="1" dirty="0">
                <a:latin typeface="Source Sans Pro" panose="020B0503030403020204" pitchFamily="34" charset="0"/>
                <a:ea typeface="Source Sans Pro" panose="020B0503030403020204" pitchFamily="34" charset="0"/>
                <a:cs typeface="Arial" panose="020B0604020202020204" pitchFamily="34" charset="0"/>
              </a:rPr>
              <a:t>SBA is emailing those who may qualify </a:t>
            </a:r>
            <a:r>
              <a:rPr lang="en-US" sz="2400" dirty="0">
                <a:latin typeface="Source Sans Pro" panose="020B0503030403020204" pitchFamily="34" charset="0"/>
                <a:ea typeface="Source Sans Pro" panose="020B0503030403020204" pitchFamily="34" charset="0"/>
                <a:cs typeface="Arial" panose="020B0604020202020204" pitchFamily="34" charset="0"/>
              </a:rPr>
              <a:t>with instructions</a:t>
            </a:r>
          </a:p>
          <a:p>
            <a:pPr marL="344170" lvl="1">
              <a:lnSpc>
                <a:spcPct val="90000"/>
              </a:lnSpc>
            </a:pPr>
            <a:r>
              <a:rPr lang="en-US" sz="2400" dirty="0">
                <a:latin typeface="Source Sans Pro" panose="020B0503030403020204" pitchFamily="34" charset="0"/>
                <a:ea typeface="Source Sans Pro" panose="020B0503030403020204" pitchFamily="34" charset="0"/>
                <a:cs typeface="Arial" panose="020B0604020202020204" pitchFamily="34" charset="0"/>
              </a:rPr>
              <a:t>	on how to determine eligibility and submit documentation</a:t>
            </a:r>
          </a:p>
        </p:txBody>
      </p:sp>
      <p:sp>
        <p:nvSpPr>
          <p:cNvPr id="9" name="Title 1">
            <a:extLst>
              <a:ext uri="{FF2B5EF4-FFF2-40B4-BE49-F238E27FC236}">
                <a16:creationId xmlns:a16="http://schemas.microsoft.com/office/drawing/2014/main" id="{DF6D0434-C2D7-4B30-9161-B6E0E799D82A}"/>
              </a:ext>
            </a:extLst>
          </p:cNvPr>
          <p:cNvSpPr txBox="1">
            <a:spLocks/>
          </p:cNvSpPr>
          <p:nvPr/>
        </p:nvSpPr>
        <p:spPr>
          <a:xfrm>
            <a:off x="8496300" y="6172199"/>
            <a:ext cx="3366304" cy="415323"/>
          </a:xfrm>
          <a:prstGeom prst="rect">
            <a:avLst/>
          </a:prstGeom>
          <a:noFill/>
        </p:spPr>
        <p:txBody>
          <a:bodyPr vert="horz" lIns="91440" tIns="45720" rIns="91440" bIns="45720" rtlCol="0" anchor="t">
            <a:normAutofit/>
          </a:bodyPr>
          <a:lstStyle>
            <a:lvl1pPr algn="ctr" defTabSz="914400" rtl="0" eaLnBrk="1" latinLnBrk="0" hangingPunct="1">
              <a:lnSpc>
                <a:spcPct val="90000"/>
              </a:lnSpc>
              <a:spcBef>
                <a:spcPct val="0"/>
              </a:spcBef>
              <a:buNone/>
              <a:defRPr sz="3600" b="1" i="0" kern="1200" spc="-100" baseline="0">
                <a:solidFill>
                  <a:srgbClr val="003F80"/>
                </a:solidFill>
                <a:latin typeface="Source Sans Pro" charset="0"/>
                <a:ea typeface="Source Sans Pro" charset="0"/>
                <a:cs typeface="Source Sans Pro" charset="0"/>
              </a:defRPr>
            </a:lvl1pPr>
          </a:lstStyle>
          <a:p>
            <a:pPr algn="r"/>
            <a:r>
              <a:rPr lang="en-US" sz="2000" dirty="0">
                <a:solidFill>
                  <a:schemeClr val="tx2"/>
                </a:solidFill>
              </a:rPr>
              <a:t>SBA.gov/targetedadvance</a:t>
            </a:r>
          </a:p>
        </p:txBody>
      </p:sp>
      <p:cxnSp>
        <p:nvCxnSpPr>
          <p:cNvPr id="10" name="Straight Connector 9">
            <a:extLst>
              <a:ext uri="{FF2B5EF4-FFF2-40B4-BE49-F238E27FC236}">
                <a16:creationId xmlns:a16="http://schemas.microsoft.com/office/drawing/2014/main" id="{5193D29E-ADDD-441A-B6DC-AD1094A0A39C}"/>
              </a:ext>
            </a:extLst>
          </p:cNvPr>
          <p:cNvCxnSpPr>
            <a:cxnSpLocks/>
          </p:cNvCxnSpPr>
          <p:nvPr/>
        </p:nvCxnSpPr>
        <p:spPr>
          <a:xfrm>
            <a:off x="635000" y="1746687"/>
            <a:ext cx="10909300" cy="0"/>
          </a:xfrm>
          <a:prstGeom prst="line">
            <a:avLst/>
          </a:prstGeom>
          <a:ln w="38100"/>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849658907"/>
      </p:ext>
    </p:extLst>
  </p:cSld>
  <p:clrMapOvr>
    <a:masterClrMapping/>
  </p:clrMapOvr>
</p:sld>
</file>

<file path=ppt/theme/theme1.xml><?xml version="1.0" encoding="utf-8"?>
<a:theme xmlns:a="http://schemas.openxmlformats.org/drawingml/2006/main" name="SBA-Templat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Template" id="{1329F727-91BA-B24E-A179-D72102066828}" vid="{83E1F797-D39A-5942-99AA-72753371AF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3BDF8BDB77544EBCC6A3BCAEB7165F" ma:contentTypeVersion="9" ma:contentTypeDescription="Create a new document." ma:contentTypeScope="" ma:versionID="3faa5b060a3d39ed977ab532fbaed604">
  <xsd:schema xmlns:xsd="http://www.w3.org/2001/XMLSchema" xmlns:xs="http://www.w3.org/2001/XMLSchema" xmlns:p="http://schemas.microsoft.com/office/2006/metadata/properties" xmlns:ns1="http://schemas.microsoft.com/sharepoint/v3" xmlns:ns2="69280fbc-4cb7-41cc-b87d-d34c1b402175" targetNamespace="http://schemas.microsoft.com/office/2006/metadata/properties" ma:root="true" ma:fieldsID="5df990727578bd37aff10f4cd760ed5b" ns1:_="" ns2:_="">
    <xsd:import namespace="http://schemas.microsoft.com/sharepoint/v3"/>
    <xsd:import namespace="69280fbc-4cb7-41cc-b87d-d34c1b402175"/>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DateTaken"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9280fbc-4cb7-41cc-b87d-d34c1b40217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AF8557-F6CC-4094-A999-C2C369B453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9280fbc-4cb7-41cc-b87d-d34c1b4021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A11E31-3BDF-4A25-A856-AFFD372E10B8}">
  <ds:schemaRefs>
    <ds:schemaRef ds:uri="69280fbc-4cb7-41cc-b87d-d34c1b402175"/>
    <ds:schemaRef ds:uri="http://schemas.microsoft.com/office/2006/documentManagement/types"/>
    <ds:schemaRef ds:uri="http://schemas.microsoft.com/sharepoint/v3"/>
    <ds:schemaRef ds:uri="http://purl.org/dc/elements/1.1/"/>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C132FCC6-6F8A-4107-A82F-C6805D448C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SBA-Template</Template>
  <TotalTime>4472</TotalTime>
  <Words>3476</Words>
  <Application>Microsoft Office PowerPoint</Application>
  <PresentationFormat>Widescreen</PresentationFormat>
  <Paragraphs>350</Paragraphs>
  <Slides>35</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Arial Black</vt:lpstr>
      <vt:lpstr>Calibri</vt:lpstr>
      <vt:lpstr>DejaVu Sans</vt:lpstr>
      <vt:lpstr>Helvetica</vt:lpstr>
      <vt:lpstr>Nimbus Sans L</vt:lpstr>
      <vt:lpstr>Source Sans Pro</vt:lpstr>
      <vt:lpstr>Verdana</vt:lpstr>
      <vt:lpstr>Wingdings</vt:lpstr>
      <vt:lpstr>SBA-Template</vt:lpstr>
      <vt:lpstr>PowerPoint Presentation</vt:lpstr>
      <vt:lpstr>     SBA RESOURCES  2021 SBA COVID-19 &amp;  Paycheck Protection Program Forgiveness</vt:lpstr>
      <vt:lpstr>AGENDA</vt:lpstr>
      <vt:lpstr>COVID RELIEF PROGRAMS</vt:lpstr>
      <vt:lpstr>SBA COVID-19 Economic Relief Funding Options</vt:lpstr>
      <vt:lpstr>Economic Injury Disaster Loan - EIDL</vt:lpstr>
      <vt:lpstr>Economic Injury Disaster Loan - EIDL</vt:lpstr>
      <vt:lpstr>Targeted Advance</vt:lpstr>
      <vt:lpstr>Targeted EIDL Advance  No action required until contacted by the SBA via direct email invite</vt:lpstr>
      <vt:lpstr>Targeted EIDL Advance  Items Needed to Verify Eligibility and Submit</vt:lpstr>
      <vt:lpstr>Targeted EIDL Advance  Application Process</vt:lpstr>
      <vt:lpstr>Supplemental Targeted Advance Program Guidelines </vt:lpstr>
      <vt:lpstr>Supplemental Targeted Advance  Applicant Criteria </vt:lpstr>
      <vt:lpstr>Debt Relief for Certain SBA Loans  Program for 7(a), 504 and Microloan Borrowers Only</vt:lpstr>
      <vt:lpstr>PPP</vt:lpstr>
      <vt:lpstr>Paycheck Protection Program Forgiveness Update   </vt:lpstr>
      <vt:lpstr>Paycheck Protection Program Good to Know!  </vt:lpstr>
      <vt:lpstr>Terms of Forgiveness</vt:lpstr>
      <vt:lpstr>When to Apply for Loan Forgiveness </vt:lpstr>
      <vt:lpstr>How to Apply for Loan Forgiveness</vt:lpstr>
      <vt:lpstr>How to Apply for Loan Forgiveness</vt:lpstr>
      <vt:lpstr>PPP Loan Forgiveness</vt:lpstr>
      <vt:lpstr>How to Apply for Loan Forgiveness</vt:lpstr>
      <vt:lpstr>How to Apply for Loan Forgiveness</vt:lpstr>
      <vt:lpstr>How to Apply for Loan Forgiveness</vt:lpstr>
      <vt:lpstr>PPP Loan Forgiveness Process</vt:lpstr>
      <vt:lpstr>Covered Period</vt:lpstr>
      <vt:lpstr>Record Retention Requirement</vt:lpstr>
      <vt:lpstr>Forgiveness Forms</vt:lpstr>
      <vt:lpstr>More about Forms</vt:lpstr>
      <vt:lpstr>Who can use 3508S?</vt:lpstr>
      <vt:lpstr>Office of Hearing and Appeals (OHA) Appeals Process</vt:lpstr>
      <vt:lpstr>Resource Partners</vt:lpstr>
      <vt:lpstr>Additional Resources</vt:lpstr>
      <vt:lpstr>San Francisco District Office </vt:lpstr>
    </vt:vector>
  </TitlesOfParts>
  <Company>Small Business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Sarmed Rashid</dc:creator>
  <cp:lastModifiedBy>Drapkin, Darlene T. (Temp)</cp:lastModifiedBy>
  <cp:revision>19</cp:revision>
  <cp:lastPrinted>2018-02-13T00:27:10Z</cp:lastPrinted>
  <dcterms:created xsi:type="dcterms:W3CDTF">2018-04-06T17:01:57Z</dcterms:created>
  <dcterms:modified xsi:type="dcterms:W3CDTF">2021-06-30T18:54:20Z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0x010100C53BDF8BDB77544EBCC6A3BCAEB7165F</vt:lpwstr>
  </property>
</Properties>
</file>